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4221" r:id="rId6"/>
    <p:sldMasterId id="2147486295" r:id="rId7"/>
    <p:sldMasterId id="2147486301" r:id="rId8"/>
    <p:sldMasterId id="2147486305" r:id="rId9"/>
    <p:sldMasterId id="2147486312" r:id="rId10"/>
    <p:sldMasterId id="2147486317" r:id="rId11"/>
    <p:sldMasterId id="2147486323" r:id="rId12"/>
    <p:sldMasterId id="2147486329" r:id="rId13"/>
  </p:sldMasterIdLst>
  <p:notesMasterIdLst>
    <p:notesMasterId r:id="rId58"/>
  </p:notesMasterIdLst>
  <p:sldIdLst>
    <p:sldId id="600" r:id="rId14"/>
    <p:sldId id="607" r:id="rId15"/>
    <p:sldId id="608" r:id="rId16"/>
    <p:sldId id="615" r:id="rId17"/>
    <p:sldId id="614" r:id="rId18"/>
    <p:sldId id="610" r:id="rId19"/>
    <p:sldId id="523" r:id="rId20"/>
    <p:sldId id="617" r:id="rId21"/>
    <p:sldId id="524" r:id="rId22"/>
    <p:sldId id="525" r:id="rId23"/>
    <p:sldId id="526" r:id="rId24"/>
    <p:sldId id="527" r:id="rId25"/>
    <p:sldId id="528" r:id="rId26"/>
    <p:sldId id="529" r:id="rId27"/>
    <p:sldId id="530" r:id="rId28"/>
    <p:sldId id="555" r:id="rId29"/>
    <p:sldId id="556" r:id="rId30"/>
    <p:sldId id="616" r:id="rId31"/>
    <p:sldId id="536" r:id="rId32"/>
    <p:sldId id="537" r:id="rId33"/>
    <p:sldId id="532" r:id="rId34"/>
    <p:sldId id="599" r:id="rId35"/>
    <p:sldId id="540" r:id="rId36"/>
    <p:sldId id="538" r:id="rId37"/>
    <p:sldId id="541" r:id="rId38"/>
    <p:sldId id="545" r:id="rId39"/>
    <p:sldId id="591" r:id="rId40"/>
    <p:sldId id="542" r:id="rId41"/>
    <p:sldId id="544" r:id="rId42"/>
    <p:sldId id="552" r:id="rId43"/>
    <p:sldId id="553" r:id="rId44"/>
    <p:sldId id="557" r:id="rId45"/>
    <p:sldId id="558" r:id="rId46"/>
    <p:sldId id="619" r:id="rId47"/>
    <p:sldId id="620" r:id="rId48"/>
    <p:sldId id="595" r:id="rId49"/>
    <p:sldId id="618" r:id="rId50"/>
    <p:sldId id="596" r:id="rId51"/>
    <p:sldId id="621" r:id="rId52"/>
    <p:sldId id="598" r:id="rId53"/>
    <p:sldId id="624" r:id="rId54"/>
    <p:sldId id="601" r:id="rId55"/>
    <p:sldId id="622" r:id="rId56"/>
    <p:sldId id="625" r:id="rId57"/>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9900"/>
    <a:srgbClr val="1D4C72"/>
    <a:srgbClr val="038EED"/>
    <a:srgbClr val="FF6600"/>
    <a:srgbClr val="CC00FF"/>
    <a:srgbClr val="717171"/>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varScale="1">
        <p:scale>
          <a:sx n="107" d="100"/>
          <a:sy n="107" d="100"/>
        </p:scale>
        <p:origin x="12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89625-C68B-47D1-BC49-609BAD4AA7EF}"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pPr rtl="1"/>
          <a:endParaRPr lang="he-IL"/>
        </a:p>
      </dgm:t>
    </dgm:pt>
    <dgm:pt modelId="{C052E5FD-CFA5-48CB-9712-2BBC30001461}">
      <dgm:prSet phldrT="[טקסט]" custT="1"/>
      <dgm:spPr>
        <a:solidFill>
          <a:schemeClr val="tx2">
            <a:lumMod val="60000"/>
            <a:lumOff val="40000"/>
          </a:schemeClr>
        </a:solidFill>
      </dgm:spPr>
      <dgm:t>
        <a:bodyPr/>
        <a:lstStyle/>
        <a:p>
          <a:pPr rtl="1"/>
          <a:r>
            <a:rPr lang="he-IL" sz="1800" dirty="0" smtClean="0"/>
            <a:t>עודפי דשנים נשטפים לאגמים וגורמים ל_________ </a:t>
          </a:r>
          <a:endParaRPr lang="he-IL" sz="1800" dirty="0"/>
        </a:p>
      </dgm:t>
    </dgm:pt>
    <dgm:pt modelId="{4892D463-4CD7-404D-9109-A350AEE216E6}" type="parTrans" cxnId="{0E64F7C4-ECE0-466A-BB22-7C99D9418C95}">
      <dgm:prSet/>
      <dgm:spPr/>
      <dgm:t>
        <a:bodyPr/>
        <a:lstStyle/>
        <a:p>
          <a:pPr rtl="1"/>
          <a:endParaRPr lang="he-IL"/>
        </a:p>
      </dgm:t>
    </dgm:pt>
    <dgm:pt modelId="{B00FC9DF-4C6C-49E5-A767-1C1F22EF68C9}" type="sibTrans" cxnId="{0E64F7C4-ECE0-466A-BB22-7C99D9418C95}">
      <dgm:prSet/>
      <dgm:spPr/>
      <dgm:t>
        <a:bodyPr/>
        <a:lstStyle/>
        <a:p>
          <a:pPr rtl="1"/>
          <a:endParaRPr lang="he-IL"/>
        </a:p>
      </dgm:t>
    </dgm:pt>
    <dgm:pt modelId="{737078C9-E6D7-4AEC-A429-38811E4680A2}">
      <dgm:prSet phldrT="[טקסט]" custT="1"/>
      <dgm:spPr>
        <a:solidFill>
          <a:schemeClr val="tx2">
            <a:lumMod val="60000"/>
            <a:lumOff val="40000"/>
          </a:schemeClr>
        </a:solidFill>
      </dgm:spPr>
      <dgm:t>
        <a:bodyPr/>
        <a:lstStyle/>
        <a:p>
          <a:pPr rtl="1"/>
          <a:r>
            <a:rPr lang="he-IL" sz="1800" dirty="0" smtClean="0">
              <a:solidFill>
                <a:schemeClr val="bg1"/>
              </a:solidFill>
            </a:rPr>
            <a:t>עודפי ה________ שאינן נאכלות על ידי __________ מתים  ומפורקים על ידי ___________</a:t>
          </a:r>
          <a:endParaRPr lang="he-IL" sz="1800" dirty="0">
            <a:solidFill>
              <a:schemeClr val="bg1"/>
            </a:solidFill>
          </a:endParaRPr>
        </a:p>
      </dgm:t>
    </dgm:pt>
    <dgm:pt modelId="{8CE3930C-6421-4333-88DC-C2FDF874AFB5}" type="parTrans" cxnId="{5574BF48-A217-4AA5-BA5F-3EC51EF7A535}">
      <dgm:prSet/>
      <dgm:spPr>
        <a:ln w="25400">
          <a:solidFill>
            <a:srgbClr val="1D4C72"/>
          </a:solidFill>
        </a:ln>
      </dgm:spPr>
      <dgm:t>
        <a:bodyPr/>
        <a:lstStyle/>
        <a:p>
          <a:pPr rtl="1"/>
          <a:endParaRPr lang="he-IL"/>
        </a:p>
      </dgm:t>
    </dgm:pt>
    <dgm:pt modelId="{A6F2F856-9BE9-4A80-89F3-FA5C7C172FAF}" type="sibTrans" cxnId="{5574BF48-A217-4AA5-BA5F-3EC51EF7A535}">
      <dgm:prSet/>
      <dgm:spPr/>
      <dgm:t>
        <a:bodyPr/>
        <a:lstStyle/>
        <a:p>
          <a:pPr rtl="1"/>
          <a:endParaRPr lang="he-IL"/>
        </a:p>
      </dgm:t>
    </dgm:pt>
    <dgm:pt modelId="{04E1FE76-949C-4809-8E69-C73B443D36CA}" type="pres">
      <dgm:prSet presAssocID="{E6389625-C68B-47D1-BC49-609BAD4AA7EF}" presName="hierChild1" presStyleCnt="0">
        <dgm:presLayoutVars>
          <dgm:orgChart val="1"/>
          <dgm:chPref val="1"/>
          <dgm:dir/>
          <dgm:animOne val="branch"/>
          <dgm:animLvl val="lvl"/>
          <dgm:resizeHandles/>
        </dgm:presLayoutVars>
      </dgm:prSet>
      <dgm:spPr/>
      <dgm:t>
        <a:bodyPr/>
        <a:lstStyle/>
        <a:p>
          <a:pPr rtl="1"/>
          <a:endParaRPr lang="he-IL"/>
        </a:p>
      </dgm:t>
    </dgm:pt>
    <dgm:pt modelId="{2BAEAA7E-D022-4264-BEA7-4C4360704E29}" type="pres">
      <dgm:prSet presAssocID="{C052E5FD-CFA5-48CB-9712-2BBC30001461}" presName="hierRoot1" presStyleCnt="0">
        <dgm:presLayoutVars>
          <dgm:hierBranch val="init"/>
        </dgm:presLayoutVars>
      </dgm:prSet>
      <dgm:spPr/>
      <dgm:t>
        <a:bodyPr/>
        <a:lstStyle/>
        <a:p>
          <a:pPr rtl="1"/>
          <a:endParaRPr lang="he-IL"/>
        </a:p>
      </dgm:t>
    </dgm:pt>
    <dgm:pt modelId="{3254E4A3-B472-42DD-9581-C230358A8270}" type="pres">
      <dgm:prSet presAssocID="{C052E5FD-CFA5-48CB-9712-2BBC30001461}" presName="rootComposite1" presStyleCnt="0"/>
      <dgm:spPr/>
      <dgm:t>
        <a:bodyPr/>
        <a:lstStyle/>
        <a:p>
          <a:pPr rtl="1"/>
          <a:endParaRPr lang="he-IL"/>
        </a:p>
      </dgm:t>
    </dgm:pt>
    <dgm:pt modelId="{4DACB9B4-3B71-492D-9DE9-9DD20E7BA90C}" type="pres">
      <dgm:prSet presAssocID="{C052E5FD-CFA5-48CB-9712-2BBC30001461}" presName="rootText1" presStyleLbl="node0" presStyleIdx="0" presStyleCnt="1" custScaleX="164498" custScaleY="28764">
        <dgm:presLayoutVars>
          <dgm:chPref val="3"/>
        </dgm:presLayoutVars>
      </dgm:prSet>
      <dgm:spPr/>
      <dgm:t>
        <a:bodyPr/>
        <a:lstStyle/>
        <a:p>
          <a:pPr rtl="1"/>
          <a:endParaRPr lang="he-IL"/>
        </a:p>
      </dgm:t>
    </dgm:pt>
    <dgm:pt modelId="{4D032CF7-DAAC-4592-88E1-BE9F943570B1}" type="pres">
      <dgm:prSet presAssocID="{C052E5FD-CFA5-48CB-9712-2BBC30001461}" presName="rootConnector1" presStyleLbl="node1" presStyleIdx="0" presStyleCnt="0"/>
      <dgm:spPr/>
      <dgm:t>
        <a:bodyPr/>
        <a:lstStyle/>
        <a:p>
          <a:pPr rtl="1"/>
          <a:endParaRPr lang="he-IL"/>
        </a:p>
      </dgm:t>
    </dgm:pt>
    <dgm:pt modelId="{7F299815-686D-46AB-9D0F-9F1286CBCD09}" type="pres">
      <dgm:prSet presAssocID="{C052E5FD-CFA5-48CB-9712-2BBC30001461}" presName="hierChild2" presStyleCnt="0"/>
      <dgm:spPr/>
      <dgm:t>
        <a:bodyPr/>
        <a:lstStyle/>
        <a:p>
          <a:pPr rtl="1"/>
          <a:endParaRPr lang="he-IL"/>
        </a:p>
      </dgm:t>
    </dgm:pt>
    <dgm:pt modelId="{40494FEC-59EA-4465-895C-C611EB8E1EA8}" type="pres">
      <dgm:prSet presAssocID="{8CE3930C-6421-4333-88DC-C2FDF874AFB5}" presName="Name37" presStyleLbl="parChTrans1D2" presStyleIdx="0" presStyleCnt="1"/>
      <dgm:spPr/>
      <dgm:t>
        <a:bodyPr/>
        <a:lstStyle/>
        <a:p>
          <a:pPr rtl="1"/>
          <a:endParaRPr lang="he-IL"/>
        </a:p>
      </dgm:t>
    </dgm:pt>
    <dgm:pt modelId="{D37B07EF-DA21-47D7-9EDC-A56001DB9FD2}" type="pres">
      <dgm:prSet presAssocID="{737078C9-E6D7-4AEC-A429-38811E4680A2}" presName="hierRoot2" presStyleCnt="0">
        <dgm:presLayoutVars>
          <dgm:hierBranch val="init"/>
        </dgm:presLayoutVars>
      </dgm:prSet>
      <dgm:spPr/>
      <dgm:t>
        <a:bodyPr/>
        <a:lstStyle/>
        <a:p>
          <a:pPr rtl="1"/>
          <a:endParaRPr lang="he-IL"/>
        </a:p>
      </dgm:t>
    </dgm:pt>
    <dgm:pt modelId="{D03F4198-9538-4A3D-AD34-E7506C32129F}" type="pres">
      <dgm:prSet presAssocID="{737078C9-E6D7-4AEC-A429-38811E4680A2}" presName="rootComposite" presStyleCnt="0"/>
      <dgm:spPr/>
      <dgm:t>
        <a:bodyPr/>
        <a:lstStyle/>
        <a:p>
          <a:pPr rtl="1"/>
          <a:endParaRPr lang="he-IL"/>
        </a:p>
      </dgm:t>
    </dgm:pt>
    <dgm:pt modelId="{7BB5E465-FEA9-4D3B-A4F9-B8425902C45A}" type="pres">
      <dgm:prSet presAssocID="{737078C9-E6D7-4AEC-A429-38811E4680A2}" presName="rootText" presStyleLbl="node2" presStyleIdx="0" presStyleCnt="1" custScaleX="164476" custScaleY="28328" custLinFactNeighborX="11" custLinFactNeighborY="-30651">
        <dgm:presLayoutVars>
          <dgm:chPref val="3"/>
        </dgm:presLayoutVars>
      </dgm:prSet>
      <dgm:spPr/>
      <dgm:t>
        <a:bodyPr/>
        <a:lstStyle/>
        <a:p>
          <a:pPr rtl="1"/>
          <a:endParaRPr lang="he-IL"/>
        </a:p>
      </dgm:t>
    </dgm:pt>
    <dgm:pt modelId="{89B2CA07-C29B-4199-823B-3A85D9530E74}" type="pres">
      <dgm:prSet presAssocID="{737078C9-E6D7-4AEC-A429-38811E4680A2}" presName="rootConnector" presStyleLbl="node2" presStyleIdx="0" presStyleCnt="1"/>
      <dgm:spPr/>
      <dgm:t>
        <a:bodyPr/>
        <a:lstStyle/>
        <a:p>
          <a:pPr rtl="1"/>
          <a:endParaRPr lang="he-IL"/>
        </a:p>
      </dgm:t>
    </dgm:pt>
    <dgm:pt modelId="{F333BEA3-1E27-48A6-AC6E-B683102C011C}" type="pres">
      <dgm:prSet presAssocID="{737078C9-E6D7-4AEC-A429-38811E4680A2}" presName="hierChild4" presStyleCnt="0"/>
      <dgm:spPr/>
      <dgm:t>
        <a:bodyPr/>
        <a:lstStyle/>
        <a:p>
          <a:pPr rtl="1"/>
          <a:endParaRPr lang="he-IL"/>
        </a:p>
      </dgm:t>
    </dgm:pt>
    <dgm:pt modelId="{6BEC49A8-C3AB-46D9-BFAE-89C4F12291F5}" type="pres">
      <dgm:prSet presAssocID="{737078C9-E6D7-4AEC-A429-38811E4680A2}" presName="hierChild5" presStyleCnt="0"/>
      <dgm:spPr/>
      <dgm:t>
        <a:bodyPr/>
        <a:lstStyle/>
        <a:p>
          <a:pPr rtl="1"/>
          <a:endParaRPr lang="he-IL"/>
        </a:p>
      </dgm:t>
    </dgm:pt>
    <dgm:pt modelId="{D32A6076-BE44-4F91-A676-6213B7246492}" type="pres">
      <dgm:prSet presAssocID="{C052E5FD-CFA5-48CB-9712-2BBC30001461}" presName="hierChild3" presStyleCnt="0"/>
      <dgm:spPr/>
      <dgm:t>
        <a:bodyPr/>
        <a:lstStyle/>
        <a:p>
          <a:pPr rtl="1"/>
          <a:endParaRPr lang="he-IL"/>
        </a:p>
      </dgm:t>
    </dgm:pt>
  </dgm:ptLst>
  <dgm:cxnLst>
    <dgm:cxn modelId="{4A67AA0A-8EDE-4F7F-B9ED-2AFD16CEF9C0}" type="presOf" srcId="{C052E5FD-CFA5-48CB-9712-2BBC30001461}" destId="{4DACB9B4-3B71-492D-9DE9-9DD20E7BA90C}" srcOrd="0" destOrd="0" presId="urn:microsoft.com/office/officeart/2005/8/layout/orgChart1"/>
    <dgm:cxn modelId="{C4F11000-6465-4204-ACF3-AF4D5BF36024}" type="presOf" srcId="{E6389625-C68B-47D1-BC49-609BAD4AA7EF}" destId="{04E1FE76-949C-4809-8E69-C73B443D36CA}" srcOrd="0" destOrd="0" presId="urn:microsoft.com/office/officeart/2005/8/layout/orgChart1"/>
    <dgm:cxn modelId="{DE19F342-468B-46EE-82D4-D3C4D95F544E}" type="presOf" srcId="{C052E5FD-CFA5-48CB-9712-2BBC30001461}" destId="{4D032CF7-DAAC-4592-88E1-BE9F943570B1}" srcOrd="1" destOrd="0" presId="urn:microsoft.com/office/officeart/2005/8/layout/orgChart1"/>
    <dgm:cxn modelId="{231EFCA1-E004-44BE-9DCB-46224969DDA0}" type="presOf" srcId="{8CE3930C-6421-4333-88DC-C2FDF874AFB5}" destId="{40494FEC-59EA-4465-895C-C611EB8E1EA8}" srcOrd="0" destOrd="0" presId="urn:microsoft.com/office/officeart/2005/8/layout/orgChart1"/>
    <dgm:cxn modelId="{C17C0CB7-486B-46FD-89CA-D26F95EB816B}" type="presOf" srcId="{737078C9-E6D7-4AEC-A429-38811E4680A2}" destId="{7BB5E465-FEA9-4D3B-A4F9-B8425902C45A}" srcOrd="0" destOrd="0" presId="urn:microsoft.com/office/officeart/2005/8/layout/orgChart1"/>
    <dgm:cxn modelId="{7679D0DC-A4D6-475E-AC2B-B4E067C9D3A0}" type="presOf" srcId="{737078C9-E6D7-4AEC-A429-38811E4680A2}" destId="{89B2CA07-C29B-4199-823B-3A85D9530E74}" srcOrd="1" destOrd="0" presId="urn:microsoft.com/office/officeart/2005/8/layout/orgChart1"/>
    <dgm:cxn modelId="{0E64F7C4-ECE0-466A-BB22-7C99D9418C95}" srcId="{E6389625-C68B-47D1-BC49-609BAD4AA7EF}" destId="{C052E5FD-CFA5-48CB-9712-2BBC30001461}" srcOrd="0" destOrd="0" parTransId="{4892D463-4CD7-404D-9109-A350AEE216E6}" sibTransId="{B00FC9DF-4C6C-49E5-A767-1C1F22EF68C9}"/>
    <dgm:cxn modelId="{5574BF48-A217-4AA5-BA5F-3EC51EF7A535}" srcId="{C052E5FD-CFA5-48CB-9712-2BBC30001461}" destId="{737078C9-E6D7-4AEC-A429-38811E4680A2}" srcOrd="0" destOrd="0" parTransId="{8CE3930C-6421-4333-88DC-C2FDF874AFB5}" sibTransId="{A6F2F856-9BE9-4A80-89F3-FA5C7C172FAF}"/>
    <dgm:cxn modelId="{F971B319-F655-4CEC-9334-22974A94662D}" type="presParOf" srcId="{04E1FE76-949C-4809-8E69-C73B443D36CA}" destId="{2BAEAA7E-D022-4264-BEA7-4C4360704E29}" srcOrd="0" destOrd="0" presId="urn:microsoft.com/office/officeart/2005/8/layout/orgChart1"/>
    <dgm:cxn modelId="{2FE70C18-94AB-4366-90D7-7BE47755031B}" type="presParOf" srcId="{2BAEAA7E-D022-4264-BEA7-4C4360704E29}" destId="{3254E4A3-B472-42DD-9581-C230358A8270}" srcOrd="0" destOrd="0" presId="urn:microsoft.com/office/officeart/2005/8/layout/orgChart1"/>
    <dgm:cxn modelId="{DCE17D91-9641-4D0A-8F53-1683AE6E5908}" type="presParOf" srcId="{3254E4A3-B472-42DD-9581-C230358A8270}" destId="{4DACB9B4-3B71-492D-9DE9-9DD20E7BA90C}" srcOrd="0" destOrd="0" presId="urn:microsoft.com/office/officeart/2005/8/layout/orgChart1"/>
    <dgm:cxn modelId="{B67CDB5E-DFF5-46DF-862C-54D53309D862}" type="presParOf" srcId="{3254E4A3-B472-42DD-9581-C230358A8270}" destId="{4D032CF7-DAAC-4592-88E1-BE9F943570B1}" srcOrd="1" destOrd="0" presId="urn:microsoft.com/office/officeart/2005/8/layout/orgChart1"/>
    <dgm:cxn modelId="{E6729EE4-E3B6-4809-BF51-D72EFE6F982C}" type="presParOf" srcId="{2BAEAA7E-D022-4264-BEA7-4C4360704E29}" destId="{7F299815-686D-46AB-9D0F-9F1286CBCD09}" srcOrd="1" destOrd="0" presId="urn:microsoft.com/office/officeart/2005/8/layout/orgChart1"/>
    <dgm:cxn modelId="{0949AF8E-127E-4B58-8E16-A6D2986F0AC8}" type="presParOf" srcId="{7F299815-686D-46AB-9D0F-9F1286CBCD09}" destId="{40494FEC-59EA-4465-895C-C611EB8E1EA8}" srcOrd="0" destOrd="0" presId="urn:microsoft.com/office/officeart/2005/8/layout/orgChart1"/>
    <dgm:cxn modelId="{B218EABB-59C0-48F1-AE5C-5CB885CE5069}" type="presParOf" srcId="{7F299815-686D-46AB-9D0F-9F1286CBCD09}" destId="{D37B07EF-DA21-47D7-9EDC-A56001DB9FD2}" srcOrd="1" destOrd="0" presId="urn:microsoft.com/office/officeart/2005/8/layout/orgChart1"/>
    <dgm:cxn modelId="{C0FAFE9C-2004-4E5F-BDA5-4ACE348822B6}" type="presParOf" srcId="{D37B07EF-DA21-47D7-9EDC-A56001DB9FD2}" destId="{D03F4198-9538-4A3D-AD34-E7506C32129F}" srcOrd="0" destOrd="0" presId="urn:microsoft.com/office/officeart/2005/8/layout/orgChart1"/>
    <dgm:cxn modelId="{A39A682B-C474-439A-A6B9-11B530C50F47}" type="presParOf" srcId="{D03F4198-9538-4A3D-AD34-E7506C32129F}" destId="{7BB5E465-FEA9-4D3B-A4F9-B8425902C45A}" srcOrd="0" destOrd="0" presId="urn:microsoft.com/office/officeart/2005/8/layout/orgChart1"/>
    <dgm:cxn modelId="{5F89713F-D2CE-46B3-A634-8AB34EC5B9E8}" type="presParOf" srcId="{D03F4198-9538-4A3D-AD34-E7506C32129F}" destId="{89B2CA07-C29B-4199-823B-3A85D9530E74}" srcOrd="1" destOrd="0" presId="urn:microsoft.com/office/officeart/2005/8/layout/orgChart1"/>
    <dgm:cxn modelId="{91257FBE-D6F9-4C9F-97EA-81387B6DAC02}" type="presParOf" srcId="{D37B07EF-DA21-47D7-9EDC-A56001DB9FD2}" destId="{F333BEA3-1E27-48A6-AC6E-B683102C011C}" srcOrd="1" destOrd="0" presId="urn:microsoft.com/office/officeart/2005/8/layout/orgChart1"/>
    <dgm:cxn modelId="{8084C885-A6F6-48AA-8C34-B9C9164ABDF2}" type="presParOf" srcId="{D37B07EF-DA21-47D7-9EDC-A56001DB9FD2}" destId="{6BEC49A8-C3AB-46D9-BFAE-89C4F12291F5}" srcOrd="2" destOrd="0" presId="urn:microsoft.com/office/officeart/2005/8/layout/orgChart1"/>
    <dgm:cxn modelId="{E36514C1-AFB5-4803-AD32-53EC123024AA}" type="presParOf" srcId="{2BAEAA7E-D022-4264-BEA7-4C4360704E29}" destId="{D32A6076-BE44-4F91-A676-6213B72464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89625-C68B-47D1-BC49-609BAD4AA7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C052E5FD-CFA5-48CB-9712-2BBC30001461}">
      <dgm:prSet phldrT="[טקסט]" custT="1"/>
      <dgm:spPr>
        <a:solidFill>
          <a:schemeClr val="tx2">
            <a:lumMod val="60000"/>
            <a:lumOff val="40000"/>
          </a:schemeClr>
        </a:solidFill>
      </dgm:spPr>
      <dgm:t>
        <a:bodyPr/>
        <a:lstStyle/>
        <a:p>
          <a:pPr rtl="1"/>
          <a:r>
            <a:rPr lang="he-IL" sz="1800" dirty="0" smtClean="0"/>
            <a:t>עודפי דשנים נשטפים לאגמים וגורמים </a:t>
          </a:r>
          <a:r>
            <a:rPr lang="he-IL" sz="1800" dirty="0" smtClean="0">
              <a:solidFill>
                <a:schemeClr val="tx1"/>
              </a:solidFill>
            </a:rPr>
            <a:t>לריבוי אצות</a:t>
          </a:r>
          <a:endParaRPr lang="he-IL" sz="1800" dirty="0">
            <a:solidFill>
              <a:schemeClr val="tx1"/>
            </a:solidFill>
          </a:endParaRPr>
        </a:p>
      </dgm:t>
    </dgm:pt>
    <dgm:pt modelId="{4892D463-4CD7-404D-9109-A350AEE216E6}" type="parTrans" cxnId="{0E64F7C4-ECE0-466A-BB22-7C99D9418C95}">
      <dgm:prSet/>
      <dgm:spPr/>
      <dgm:t>
        <a:bodyPr/>
        <a:lstStyle/>
        <a:p>
          <a:pPr rtl="1"/>
          <a:endParaRPr lang="he-IL"/>
        </a:p>
      </dgm:t>
    </dgm:pt>
    <dgm:pt modelId="{B00FC9DF-4C6C-49E5-A767-1C1F22EF68C9}" type="sibTrans" cxnId="{0E64F7C4-ECE0-466A-BB22-7C99D9418C95}">
      <dgm:prSet/>
      <dgm:spPr/>
      <dgm:t>
        <a:bodyPr/>
        <a:lstStyle/>
        <a:p>
          <a:pPr rtl="1"/>
          <a:endParaRPr lang="he-IL"/>
        </a:p>
      </dgm:t>
    </dgm:pt>
    <dgm:pt modelId="{737078C9-E6D7-4AEC-A429-38811E4680A2}">
      <dgm:prSet phldrT="[טקסט]" custT="1"/>
      <dgm:spPr>
        <a:solidFill>
          <a:schemeClr val="tx2">
            <a:lumMod val="60000"/>
            <a:lumOff val="40000"/>
          </a:schemeClr>
        </a:solidFill>
      </dgm:spPr>
      <dgm:t>
        <a:bodyPr/>
        <a:lstStyle/>
        <a:p>
          <a:pPr rtl="1"/>
          <a:r>
            <a:rPr lang="he-IL" sz="1800" dirty="0" smtClean="0"/>
            <a:t>עודפי ה</a:t>
          </a:r>
          <a:r>
            <a:rPr lang="he-IL" sz="1800" dirty="0" smtClean="0">
              <a:solidFill>
                <a:schemeClr val="tx1"/>
              </a:solidFill>
            </a:rPr>
            <a:t>אצות </a:t>
          </a:r>
          <a:r>
            <a:rPr lang="he-IL" sz="1800" dirty="0" smtClean="0">
              <a:solidFill>
                <a:schemeClr val="bg1"/>
              </a:solidFill>
            </a:rPr>
            <a:t>שאינן נאכלות על ידי בעלי-חיים אוכלי אצות, מתים  ומפורקים </a:t>
          </a:r>
          <a:r>
            <a:rPr lang="he-IL" sz="1800" dirty="0" smtClean="0"/>
            <a:t>על ידי ה</a:t>
          </a:r>
          <a:r>
            <a:rPr lang="he-IL" sz="1800" dirty="0" smtClean="0">
              <a:solidFill>
                <a:schemeClr val="tx1"/>
              </a:solidFill>
            </a:rPr>
            <a:t>מפרקים</a:t>
          </a:r>
          <a:endParaRPr lang="he-IL" sz="1800" dirty="0">
            <a:solidFill>
              <a:schemeClr val="tx1"/>
            </a:solidFill>
          </a:endParaRPr>
        </a:p>
      </dgm:t>
    </dgm:pt>
    <dgm:pt modelId="{8CE3930C-6421-4333-88DC-C2FDF874AFB5}" type="parTrans" cxnId="{5574BF48-A217-4AA5-BA5F-3EC51EF7A535}">
      <dgm:prSet/>
      <dgm:spPr>
        <a:ln>
          <a:solidFill>
            <a:srgbClr val="1D4C72"/>
          </a:solidFill>
        </a:ln>
      </dgm:spPr>
      <dgm:t>
        <a:bodyPr/>
        <a:lstStyle/>
        <a:p>
          <a:pPr rtl="1"/>
          <a:endParaRPr lang="he-IL"/>
        </a:p>
      </dgm:t>
    </dgm:pt>
    <dgm:pt modelId="{A6F2F856-9BE9-4A80-89F3-FA5C7C172FAF}" type="sibTrans" cxnId="{5574BF48-A217-4AA5-BA5F-3EC51EF7A535}">
      <dgm:prSet/>
      <dgm:spPr/>
      <dgm:t>
        <a:bodyPr/>
        <a:lstStyle/>
        <a:p>
          <a:pPr rtl="1"/>
          <a:endParaRPr lang="he-IL"/>
        </a:p>
      </dgm:t>
    </dgm:pt>
    <dgm:pt modelId="{04E1FE76-949C-4809-8E69-C73B443D36CA}" type="pres">
      <dgm:prSet presAssocID="{E6389625-C68B-47D1-BC49-609BAD4AA7EF}" presName="hierChild1" presStyleCnt="0">
        <dgm:presLayoutVars>
          <dgm:orgChart val="1"/>
          <dgm:chPref val="1"/>
          <dgm:dir/>
          <dgm:animOne val="branch"/>
          <dgm:animLvl val="lvl"/>
          <dgm:resizeHandles/>
        </dgm:presLayoutVars>
      </dgm:prSet>
      <dgm:spPr/>
      <dgm:t>
        <a:bodyPr/>
        <a:lstStyle/>
        <a:p>
          <a:pPr rtl="1"/>
          <a:endParaRPr lang="he-IL"/>
        </a:p>
      </dgm:t>
    </dgm:pt>
    <dgm:pt modelId="{2BAEAA7E-D022-4264-BEA7-4C4360704E29}" type="pres">
      <dgm:prSet presAssocID="{C052E5FD-CFA5-48CB-9712-2BBC30001461}" presName="hierRoot1" presStyleCnt="0">
        <dgm:presLayoutVars>
          <dgm:hierBranch val="init"/>
        </dgm:presLayoutVars>
      </dgm:prSet>
      <dgm:spPr/>
    </dgm:pt>
    <dgm:pt modelId="{3254E4A3-B472-42DD-9581-C230358A8270}" type="pres">
      <dgm:prSet presAssocID="{C052E5FD-CFA5-48CB-9712-2BBC30001461}" presName="rootComposite1" presStyleCnt="0"/>
      <dgm:spPr/>
    </dgm:pt>
    <dgm:pt modelId="{4DACB9B4-3B71-492D-9DE9-9DD20E7BA90C}" type="pres">
      <dgm:prSet presAssocID="{C052E5FD-CFA5-48CB-9712-2BBC30001461}" presName="rootText1" presStyleLbl="node0" presStyleIdx="0" presStyleCnt="1" custScaleX="164498" custScaleY="28764">
        <dgm:presLayoutVars>
          <dgm:chPref val="3"/>
        </dgm:presLayoutVars>
      </dgm:prSet>
      <dgm:spPr/>
      <dgm:t>
        <a:bodyPr/>
        <a:lstStyle/>
        <a:p>
          <a:pPr rtl="1"/>
          <a:endParaRPr lang="he-IL"/>
        </a:p>
      </dgm:t>
    </dgm:pt>
    <dgm:pt modelId="{4D032CF7-DAAC-4592-88E1-BE9F943570B1}" type="pres">
      <dgm:prSet presAssocID="{C052E5FD-CFA5-48CB-9712-2BBC30001461}" presName="rootConnector1" presStyleLbl="node1" presStyleIdx="0" presStyleCnt="0"/>
      <dgm:spPr/>
      <dgm:t>
        <a:bodyPr/>
        <a:lstStyle/>
        <a:p>
          <a:pPr rtl="1"/>
          <a:endParaRPr lang="he-IL"/>
        </a:p>
      </dgm:t>
    </dgm:pt>
    <dgm:pt modelId="{7F299815-686D-46AB-9D0F-9F1286CBCD09}" type="pres">
      <dgm:prSet presAssocID="{C052E5FD-CFA5-48CB-9712-2BBC30001461}" presName="hierChild2" presStyleCnt="0"/>
      <dgm:spPr/>
    </dgm:pt>
    <dgm:pt modelId="{40494FEC-59EA-4465-895C-C611EB8E1EA8}" type="pres">
      <dgm:prSet presAssocID="{8CE3930C-6421-4333-88DC-C2FDF874AFB5}" presName="Name37" presStyleLbl="parChTrans1D2" presStyleIdx="0" presStyleCnt="1"/>
      <dgm:spPr/>
      <dgm:t>
        <a:bodyPr/>
        <a:lstStyle/>
        <a:p>
          <a:pPr rtl="1"/>
          <a:endParaRPr lang="he-IL"/>
        </a:p>
      </dgm:t>
    </dgm:pt>
    <dgm:pt modelId="{D37B07EF-DA21-47D7-9EDC-A56001DB9FD2}" type="pres">
      <dgm:prSet presAssocID="{737078C9-E6D7-4AEC-A429-38811E4680A2}" presName="hierRoot2" presStyleCnt="0">
        <dgm:presLayoutVars>
          <dgm:hierBranch val="init"/>
        </dgm:presLayoutVars>
      </dgm:prSet>
      <dgm:spPr/>
    </dgm:pt>
    <dgm:pt modelId="{D03F4198-9538-4A3D-AD34-E7506C32129F}" type="pres">
      <dgm:prSet presAssocID="{737078C9-E6D7-4AEC-A429-38811E4680A2}" presName="rootComposite" presStyleCnt="0"/>
      <dgm:spPr/>
    </dgm:pt>
    <dgm:pt modelId="{7BB5E465-FEA9-4D3B-A4F9-B8425902C45A}" type="pres">
      <dgm:prSet presAssocID="{737078C9-E6D7-4AEC-A429-38811E4680A2}" presName="rootText" presStyleLbl="node2" presStyleIdx="0" presStyleCnt="1" custScaleX="164476" custScaleY="28328" custLinFactNeighborX="11" custLinFactNeighborY="-27281">
        <dgm:presLayoutVars>
          <dgm:chPref val="3"/>
        </dgm:presLayoutVars>
      </dgm:prSet>
      <dgm:spPr/>
      <dgm:t>
        <a:bodyPr/>
        <a:lstStyle/>
        <a:p>
          <a:pPr rtl="1"/>
          <a:endParaRPr lang="he-IL"/>
        </a:p>
      </dgm:t>
    </dgm:pt>
    <dgm:pt modelId="{89B2CA07-C29B-4199-823B-3A85D9530E74}" type="pres">
      <dgm:prSet presAssocID="{737078C9-E6D7-4AEC-A429-38811E4680A2}" presName="rootConnector" presStyleLbl="node2" presStyleIdx="0" presStyleCnt="1"/>
      <dgm:spPr/>
      <dgm:t>
        <a:bodyPr/>
        <a:lstStyle/>
        <a:p>
          <a:pPr rtl="1"/>
          <a:endParaRPr lang="he-IL"/>
        </a:p>
      </dgm:t>
    </dgm:pt>
    <dgm:pt modelId="{F333BEA3-1E27-48A6-AC6E-B683102C011C}" type="pres">
      <dgm:prSet presAssocID="{737078C9-E6D7-4AEC-A429-38811E4680A2}" presName="hierChild4" presStyleCnt="0"/>
      <dgm:spPr/>
    </dgm:pt>
    <dgm:pt modelId="{6BEC49A8-C3AB-46D9-BFAE-89C4F12291F5}" type="pres">
      <dgm:prSet presAssocID="{737078C9-E6D7-4AEC-A429-38811E4680A2}" presName="hierChild5" presStyleCnt="0"/>
      <dgm:spPr/>
    </dgm:pt>
    <dgm:pt modelId="{D32A6076-BE44-4F91-A676-6213B7246492}" type="pres">
      <dgm:prSet presAssocID="{C052E5FD-CFA5-48CB-9712-2BBC30001461}" presName="hierChild3" presStyleCnt="0"/>
      <dgm:spPr/>
    </dgm:pt>
  </dgm:ptLst>
  <dgm:cxnLst>
    <dgm:cxn modelId="{0E64F7C4-ECE0-466A-BB22-7C99D9418C95}" srcId="{E6389625-C68B-47D1-BC49-609BAD4AA7EF}" destId="{C052E5FD-CFA5-48CB-9712-2BBC30001461}" srcOrd="0" destOrd="0" parTransId="{4892D463-4CD7-404D-9109-A350AEE216E6}" sibTransId="{B00FC9DF-4C6C-49E5-A767-1C1F22EF68C9}"/>
    <dgm:cxn modelId="{5574BF48-A217-4AA5-BA5F-3EC51EF7A535}" srcId="{C052E5FD-CFA5-48CB-9712-2BBC30001461}" destId="{737078C9-E6D7-4AEC-A429-38811E4680A2}" srcOrd="0" destOrd="0" parTransId="{8CE3930C-6421-4333-88DC-C2FDF874AFB5}" sibTransId="{A6F2F856-9BE9-4A80-89F3-FA5C7C172FAF}"/>
    <dgm:cxn modelId="{E227E88B-5DE0-43E7-97B9-FB6DC9BBC120}" type="presOf" srcId="{737078C9-E6D7-4AEC-A429-38811E4680A2}" destId="{89B2CA07-C29B-4199-823B-3A85D9530E74}" srcOrd="1" destOrd="0" presId="urn:microsoft.com/office/officeart/2005/8/layout/orgChart1"/>
    <dgm:cxn modelId="{BFE99BF9-B265-45CF-8A96-C6BE17562195}" type="presOf" srcId="{C052E5FD-CFA5-48CB-9712-2BBC30001461}" destId="{4D032CF7-DAAC-4592-88E1-BE9F943570B1}" srcOrd="1" destOrd="0" presId="urn:microsoft.com/office/officeart/2005/8/layout/orgChart1"/>
    <dgm:cxn modelId="{CFDE8188-570A-4F8C-BF36-465892CC6D14}" type="presOf" srcId="{737078C9-E6D7-4AEC-A429-38811E4680A2}" destId="{7BB5E465-FEA9-4D3B-A4F9-B8425902C45A}" srcOrd="0" destOrd="0" presId="urn:microsoft.com/office/officeart/2005/8/layout/orgChart1"/>
    <dgm:cxn modelId="{7E1F4369-DEA6-41A5-8C00-DC60E9E61942}" type="presOf" srcId="{E6389625-C68B-47D1-BC49-609BAD4AA7EF}" destId="{04E1FE76-949C-4809-8E69-C73B443D36CA}" srcOrd="0" destOrd="0" presId="urn:microsoft.com/office/officeart/2005/8/layout/orgChart1"/>
    <dgm:cxn modelId="{3A9ECE22-F7A2-457B-92A6-25222CE4CB31}" type="presOf" srcId="{C052E5FD-CFA5-48CB-9712-2BBC30001461}" destId="{4DACB9B4-3B71-492D-9DE9-9DD20E7BA90C}" srcOrd="0" destOrd="0" presId="urn:microsoft.com/office/officeart/2005/8/layout/orgChart1"/>
    <dgm:cxn modelId="{35A95BD5-D65B-42DA-BC9D-340ADAC5067B}" type="presOf" srcId="{8CE3930C-6421-4333-88DC-C2FDF874AFB5}" destId="{40494FEC-59EA-4465-895C-C611EB8E1EA8}" srcOrd="0" destOrd="0" presId="urn:microsoft.com/office/officeart/2005/8/layout/orgChart1"/>
    <dgm:cxn modelId="{47F095C5-1A3E-445C-9C5E-A6C2F7177E4F}" type="presParOf" srcId="{04E1FE76-949C-4809-8E69-C73B443D36CA}" destId="{2BAEAA7E-D022-4264-BEA7-4C4360704E29}" srcOrd="0" destOrd="0" presId="urn:microsoft.com/office/officeart/2005/8/layout/orgChart1"/>
    <dgm:cxn modelId="{27642CC6-76A0-487B-8D63-8933AC664305}" type="presParOf" srcId="{2BAEAA7E-D022-4264-BEA7-4C4360704E29}" destId="{3254E4A3-B472-42DD-9581-C230358A8270}" srcOrd="0" destOrd="0" presId="urn:microsoft.com/office/officeart/2005/8/layout/orgChart1"/>
    <dgm:cxn modelId="{E54BFD49-1380-46E0-9F53-1759016F2785}" type="presParOf" srcId="{3254E4A3-B472-42DD-9581-C230358A8270}" destId="{4DACB9B4-3B71-492D-9DE9-9DD20E7BA90C}" srcOrd="0" destOrd="0" presId="urn:microsoft.com/office/officeart/2005/8/layout/orgChart1"/>
    <dgm:cxn modelId="{28B5760C-FC6B-4885-918A-D7B91C6DB5E7}" type="presParOf" srcId="{3254E4A3-B472-42DD-9581-C230358A8270}" destId="{4D032CF7-DAAC-4592-88E1-BE9F943570B1}" srcOrd="1" destOrd="0" presId="urn:microsoft.com/office/officeart/2005/8/layout/orgChart1"/>
    <dgm:cxn modelId="{791F6C42-880B-4B97-9EF9-28C1E7937503}" type="presParOf" srcId="{2BAEAA7E-D022-4264-BEA7-4C4360704E29}" destId="{7F299815-686D-46AB-9D0F-9F1286CBCD09}" srcOrd="1" destOrd="0" presId="urn:microsoft.com/office/officeart/2005/8/layout/orgChart1"/>
    <dgm:cxn modelId="{3C59AA9A-252F-4771-A50D-0B225E47E167}" type="presParOf" srcId="{7F299815-686D-46AB-9D0F-9F1286CBCD09}" destId="{40494FEC-59EA-4465-895C-C611EB8E1EA8}" srcOrd="0" destOrd="0" presId="urn:microsoft.com/office/officeart/2005/8/layout/orgChart1"/>
    <dgm:cxn modelId="{2690D0E8-8B3B-45A4-B9B2-D568C068187F}" type="presParOf" srcId="{7F299815-686D-46AB-9D0F-9F1286CBCD09}" destId="{D37B07EF-DA21-47D7-9EDC-A56001DB9FD2}" srcOrd="1" destOrd="0" presId="urn:microsoft.com/office/officeart/2005/8/layout/orgChart1"/>
    <dgm:cxn modelId="{AE8934C7-4696-41FE-8265-D4C565EA053C}" type="presParOf" srcId="{D37B07EF-DA21-47D7-9EDC-A56001DB9FD2}" destId="{D03F4198-9538-4A3D-AD34-E7506C32129F}" srcOrd="0" destOrd="0" presId="urn:microsoft.com/office/officeart/2005/8/layout/orgChart1"/>
    <dgm:cxn modelId="{15F21437-35A2-4FFA-BC75-993BF5F7FA49}" type="presParOf" srcId="{D03F4198-9538-4A3D-AD34-E7506C32129F}" destId="{7BB5E465-FEA9-4D3B-A4F9-B8425902C45A}" srcOrd="0" destOrd="0" presId="urn:microsoft.com/office/officeart/2005/8/layout/orgChart1"/>
    <dgm:cxn modelId="{046D2497-CCFF-4E7F-8CFE-92C03F659431}" type="presParOf" srcId="{D03F4198-9538-4A3D-AD34-E7506C32129F}" destId="{89B2CA07-C29B-4199-823B-3A85D9530E74}" srcOrd="1" destOrd="0" presId="urn:microsoft.com/office/officeart/2005/8/layout/orgChart1"/>
    <dgm:cxn modelId="{6B580B91-9DB9-44DA-A5EF-3EB4D9C65C49}" type="presParOf" srcId="{D37B07EF-DA21-47D7-9EDC-A56001DB9FD2}" destId="{F333BEA3-1E27-48A6-AC6E-B683102C011C}" srcOrd="1" destOrd="0" presId="urn:microsoft.com/office/officeart/2005/8/layout/orgChart1"/>
    <dgm:cxn modelId="{6A290FB9-73C2-4417-B30B-F43DA6F59C67}" type="presParOf" srcId="{D37B07EF-DA21-47D7-9EDC-A56001DB9FD2}" destId="{6BEC49A8-C3AB-46D9-BFAE-89C4F12291F5}" srcOrd="2" destOrd="0" presId="urn:microsoft.com/office/officeart/2005/8/layout/orgChart1"/>
    <dgm:cxn modelId="{A15883EC-576E-49DD-B945-0ED6CA1B0A8A}" type="presParOf" srcId="{2BAEAA7E-D022-4264-BEA7-4C4360704E29}" destId="{D32A6076-BE44-4F91-A676-6213B72464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4FEC-59EA-4465-895C-C611EB8E1EA8}">
      <dsp:nvSpPr>
        <dsp:cNvPr id="0" name=""/>
        <dsp:cNvSpPr/>
      </dsp:nvSpPr>
      <dsp:spPr>
        <a:xfrm>
          <a:off x="3944052" y="1296654"/>
          <a:ext cx="91440" cy="274984"/>
        </a:xfrm>
        <a:custGeom>
          <a:avLst/>
          <a:gdLst/>
          <a:ahLst/>
          <a:cxnLst/>
          <a:rect l="0" t="0" r="0" b="0"/>
          <a:pathLst>
            <a:path>
              <a:moveTo>
                <a:pt x="45720" y="0"/>
              </a:moveTo>
              <a:lnTo>
                <a:pt x="46253" y="0"/>
              </a:lnTo>
              <a:lnTo>
                <a:pt x="46253" y="274984"/>
              </a:lnTo>
            </a:path>
          </a:pathLst>
        </a:custGeom>
        <a:noFill/>
        <a:ln w="25400" cap="flat" cmpd="sng" algn="ctr">
          <a:solidFill>
            <a:srgbClr val="1D4C72"/>
          </a:solidFill>
          <a:prstDash val="solid"/>
        </a:ln>
        <a:effectLst/>
      </dsp:spPr>
      <dsp:style>
        <a:lnRef idx="1">
          <a:scrgbClr r="0" g="0" b="0"/>
        </a:lnRef>
        <a:fillRef idx="0">
          <a:scrgbClr r="0" g="0" b="0"/>
        </a:fillRef>
        <a:effectRef idx="0">
          <a:scrgbClr r="0" g="0" b="0"/>
        </a:effectRef>
        <a:fontRef idx="minor"/>
      </dsp:style>
    </dsp:sp>
    <dsp:sp modelId="{4DACB9B4-3B71-492D-9DE9-9DD20E7BA90C}">
      <dsp:nvSpPr>
        <dsp:cNvPr id="0" name=""/>
        <dsp:cNvSpPr/>
      </dsp:nvSpPr>
      <dsp:spPr>
        <a:xfrm>
          <a:off x="4005" y="599706"/>
          <a:ext cx="7971532" cy="696948"/>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עודפי דשנים נשטפים לאגמים וגורמים ל_________ </a:t>
          </a:r>
          <a:endParaRPr lang="he-IL" sz="1800" kern="1200" dirty="0"/>
        </a:p>
      </dsp:txBody>
      <dsp:txXfrm>
        <a:off x="4005" y="599706"/>
        <a:ext cx="7971532" cy="696948"/>
      </dsp:txXfrm>
    </dsp:sp>
    <dsp:sp modelId="{7BB5E465-FEA9-4D3B-A4F9-B8425902C45A}">
      <dsp:nvSpPr>
        <dsp:cNvPr id="0" name=""/>
        <dsp:cNvSpPr/>
      </dsp:nvSpPr>
      <dsp:spPr>
        <a:xfrm>
          <a:off x="5071" y="1571639"/>
          <a:ext cx="7970466" cy="686383"/>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solidFill>
                <a:schemeClr val="bg1"/>
              </a:solidFill>
            </a:rPr>
            <a:t>עודפי ה________ שאינן נאכלות על ידי __________ מתים  ומפורקים על ידי ___________</a:t>
          </a:r>
          <a:endParaRPr lang="he-IL" sz="1800" kern="1200" dirty="0">
            <a:solidFill>
              <a:schemeClr val="bg1"/>
            </a:solidFill>
          </a:endParaRPr>
        </a:p>
      </dsp:txBody>
      <dsp:txXfrm>
        <a:off x="5071" y="1571639"/>
        <a:ext cx="7970466" cy="686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4FEC-59EA-4465-895C-C611EB8E1EA8}">
      <dsp:nvSpPr>
        <dsp:cNvPr id="0" name=""/>
        <dsp:cNvSpPr/>
      </dsp:nvSpPr>
      <dsp:spPr>
        <a:xfrm>
          <a:off x="3944052" y="1296654"/>
          <a:ext cx="91440" cy="356639"/>
        </a:xfrm>
        <a:custGeom>
          <a:avLst/>
          <a:gdLst/>
          <a:ahLst/>
          <a:cxnLst/>
          <a:rect l="0" t="0" r="0" b="0"/>
          <a:pathLst>
            <a:path>
              <a:moveTo>
                <a:pt x="45720" y="0"/>
              </a:moveTo>
              <a:lnTo>
                <a:pt x="46253" y="0"/>
              </a:lnTo>
              <a:lnTo>
                <a:pt x="46253" y="356639"/>
              </a:lnTo>
            </a:path>
          </a:pathLst>
        </a:custGeom>
        <a:noFill/>
        <a:ln w="25400" cap="flat" cmpd="sng" algn="ctr">
          <a:solidFill>
            <a:srgbClr val="1D4C72"/>
          </a:solidFill>
          <a:prstDash val="solid"/>
        </a:ln>
        <a:effectLst/>
      </dsp:spPr>
      <dsp:style>
        <a:lnRef idx="2">
          <a:scrgbClr r="0" g="0" b="0"/>
        </a:lnRef>
        <a:fillRef idx="0">
          <a:scrgbClr r="0" g="0" b="0"/>
        </a:fillRef>
        <a:effectRef idx="0">
          <a:scrgbClr r="0" g="0" b="0"/>
        </a:effectRef>
        <a:fontRef idx="minor"/>
      </dsp:style>
    </dsp:sp>
    <dsp:sp modelId="{4DACB9B4-3B71-492D-9DE9-9DD20E7BA90C}">
      <dsp:nvSpPr>
        <dsp:cNvPr id="0" name=""/>
        <dsp:cNvSpPr/>
      </dsp:nvSpPr>
      <dsp:spPr>
        <a:xfrm>
          <a:off x="4005" y="599706"/>
          <a:ext cx="7971532" cy="696948"/>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עודפי דשנים נשטפים לאגמים וגורמים </a:t>
          </a:r>
          <a:r>
            <a:rPr lang="he-IL" sz="1800" kern="1200" dirty="0" smtClean="0">
              <a:solidFill>
                <a:schemeClr val="tx1"/>
              </a:solidFill>
            </a:rPr>
            <a:t>לריבוי אצות</a:t>
          </a:r>
          <a:endParaRPr lang="he-IL" sz="1800" kern="1200" dirty="0">
            <a:solidFill>
              <a:schemeClr val="tx1"/>
            </a:solidFill>
          </a:endParaRPr>
        </a:p>
      </dsp:txBody>
      <dsp:txXfrm>
        <a:off x="4005" y="599706"/>
        <a:ext cx="7971532" cy="696948"/>
      </dsp:txXfrm>
    </dsp:sp>
    <dsp:sp modelId="{7BB5E465-FEA9-4D3B-A4F9-B8425902C45A}">
      <dsp:nvSpPr>
        <dsp:cNvPr id="0" name=""/>
        <dsp:cNvSpPr/>
      </dsp:nvSpPr>
      <dsp:spPr>
        <a:xfrm>
          <a:off x="5071" y="1653294"/>
          <a:ext cx="7970466" cy="68638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עודפי ה</a:t>
          </a:r>
          <a:r>
            <a:rPr lang="he-IL" sz="1800" kern="1200" dirty="0" smtClean="0">
              <a:solidFill>
                <a:schemeClr val="tx1"/>
              </a:solidFill>
            </a:rPr>
            <a:t>אצות </a:t>
          </a:r>
          <a:r>
            <a:rPr lang="he-IL" sz="1800" kern="1200" dirty="0" smtClean="0">
              <a:solidFill>
                <a:schemeClr val="bg1"/>
              </a:solidFill>
            </a:rPr>
            <a:t>שאינן נאכלות על ידי בעלי-חיים אוכלי אצות, מתים  ומפורקים </a:t>
          </a:r>
          <a:r>
            <a:rPr lang="he-IL" sz="1800" kern="1200" dirty="0" smtClean="0"/>
            <a:t>על ידי ה</a:t>
          </a:r>
          <a:r>
            <a:rPr lang="he-IL" sz="1800" kern="1200" dirty="0" smtClean="0">
              <a:solidFill>
                <a:schemeClr val="tx1"/>
              </a:solidFill>
            </a:rPr>
            <a:t>מפרקים</a:t>
          </a:r>
          <a:endParaRPr lang="he-IL" sz="1800" kern="1200" dirty="0">
            <a:solidFill>
              <a:schemeClr val="tx1"/>
            </a:solidFill>
          </a:endParaRPr>
        </a:p>
      </dsp:txBody>
      <dsp:txXfrm>
        <a:off x="5071" y="1653294"/>
        <a:ext cx="7970466" cy="6863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95D67D6-83F3-4634-BB83-91B84026659A}" type="datetimeFigureOut">
              <a:rPr lang="he-IL"/>
              <a:pPr>
                <a:defRPr/>
              </a:pPr>
              <a:t>ז'/תשרי/תשע"ז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21EF6B6B-EA99-4186-810C-9A2234EA1297}" type="slidenum">
              <a:rPr lang="he-IL"/>
              <a:pPr>
                <a:defRPr/>
              </a:pPr>
              <a:t>‹#›</a:t>
            </a:fld>
            <a:endParaRPr lang="he-IL" dirty="0"/>
          </a:p>
        </p:txBody>
      </p:sp>
    </p:spTree>
    <p:extLst>
      <p:ext uri="{BB962C8B-B14F-4D97-AF65-F5344CB8AC3E}">
        <p14:creationId xmlns:p14="http://schemas.microsoft.com/office/powerpoint/2010/main" val="21992766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a:xfrm>
            <a:off x="854075" y="744538"/>
            <a:ext cx="4962525" cy="3722687"/>
          </a:xfrm>
          <a:ln/>
        </p:spPr>
      </p:sp>
      <p:sp>
        <p:nvSpPr>
          <p:cNvPr id="150531" name="מציין מיקום של הערות 2"/>
          <p:cNvSpPr>
            <a:spLocks noGrp="1"/>
          </p:cNvSpPr>
          <p:nvPr>
            <p:ph type="body" idx="1"/>
          </p:nvPr>
        </p:nvSpPr>
        <p:spPr>
          <a:xfrm>
            <a:off x="666598" y="4714876"/>
            <a:ext cx="533589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50532" name="מציין מיקום של מספר שקופית 3"/>
          <p:cNvSpPr txBox="1">
            <a:spLocks noGrp="1"/>
          </p:cNvSpPr>
          <p:nvPr/>
        </p:nvSpPr>
        <p:spPr bwMode="auto">
          <a:xfrm>
            <a:off x="1558" y="9428164"/>
            <a:ext cx="288910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1FCF13B4-4AE4-4077-A53A-082154773C3C}" type="slidenum">
              <a:rPr lang="he-IL" sz="1200">
                <a:solidFill>
                  <a:srgbClr val="000000"/>
                </a:solidFill>
                <a:latin typeface="Calibri" pitchFamily="34" charset="0"/>
              </a:rPr>
              <a:pPr algn="l" eaLnBrk="1" hangingPunct="1"/>
              <a:t>2</a:t>
            </a:fld>
            <a:endParaRPr lang="he-IL"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a:xfrm>
            <a:off x="854075" y="744538"/>
            <a:ext cx="4962525" cy="3722687"/>
          </a:xfrm>
          <a:ln/>
        </p:spPr>
      </p:sp>
      <p:sp>
        <p:nvSpPr>
          <p:cNvPr id="152579" name="מציין מיקום של הערות 2"/>
          <p:cNvSpPr>
            <a:spLocks noGrp="1"/>
          </p:cNvSpPr>
          <p:nvPr>
            <p:ph type="body" idx="1"/>
          </p:nvPr>
        </p:nvSpPr>
        <p:spPr>
          <a:xfrm>
            <a:off x="666598" y="4714876"/>
            <a:ext cx="533589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52580" name="מציין מיקום של מספר שקופית 3"/>
          <p:cNvSpPr txBox="1">
            <a:spLocks noGrp="1"/>
          </p:cNvSpPr>
          <p:nvPr/>
        </p:nvSpPr>
        <p:spPr bwMode="auto">
          <a:xfrm>
            <a:off x="1558" y="9428164"/>
            <a:ext cx="288910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CB54DE9B-72D1-4DE7-9751-5100CA9C3CE9}" type="slidenum">
              <a:rPr lang="he-IL" sz="1200">
                <a:solidFill>
                  <a:srgbClr val="000000"/>
                </a:solidFill>
                <a:latin typeface="Calibri" pitchFamily="34" charset="0"/>
              </a:rPr>
              <a:pPr algn="l" eaLnBrk="1" hangingPunct="1"/>
              <a:t>3</a:t>
            </a:fld>
            <a:endParaRPr lang="he-IL" sz="1200" dirty="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60154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7DC07D-0B2F-4B9D-A1EE-99D64559F026}"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278C2D-FB52-47A9-B627-79654178981F}" type="slidenum">
              <a:rPr lang="he-IL"/>
              <a:pPr>
                <a:defRPr/>
              </a:pPr>
              <a:t>‹#›</a:t>
            </a:fld>
            <a:endParaRPr lang="he-IL" dirty="0"/>
          </a:p>
        </p:txBody>
      </p:sp>
    </p:spTree>
    <p:extLst>
      <p:ext uri="{BB962C8B-B14F-4D97-AF65-F5344CB8AC3E}">
        <p14:creationId xmlns:p14="http://schemas.microsoft.com/office/powerpoint/2010/main" val="415601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8A275E-1B6C-43E1-AF94-6ABCD26444CC}" type="slidenum">
              <a:rPr lang="he-IL"/>
              <a:pPr>
                <a:defRPr/>
              </a:pPr>
              <a:t>‹#›</a:t>
            </a:fld>
            <a:endParaRPr lang="he-IL" dirty="0"/>
          </a:p>
        </p:txBody>
      </p:sp>
    </p:spTree>
    <p:extLst>
      <p:ext uri="{BB962C8B-B14F-4D97-AF65-F5344CB8AC3E}">
        <p14:creationId xmlns:p14="http://schemas.microsoft.com/office/powerpoint/2010/main" val="277997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EC7F90-6C89-4795-8437-2861A07166FD}" type="slidenum">
              <a:rPr lang="he-IL"/>
              <a:pPr>
                <a:defRPr/>
              </a:pPr>
              <a:t>‹#›</a:t>
            </a:fld>
            <a:endParaRPr lang="he-IL" dirty="0"/>
          </a:p>
        </p:txBody>
      </p:sp>
    </p:spTree>
    <p:extLst>
      <p:ext uri="{BB962C8B-B14F-4D97-AF65-F5344CB8AC3E}">
        <p14:creationId xmlns:p14="http://schemas.microsoft.com/office/powerpoint/2010/main" val="276749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9F43BA0-24AE-4F46-99B9-293C6470A422}"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9FB7D39-1317-43D0-B1C9-732784A46741}" type="slidenum">
              <a:rPr lang="he-IL"/>
              <a:pPr>
                <a:defRPr/>
              </a:pPr>
              <a:t>‹#›</a:t>
            </a:fld>
            <a:endParaRPr lang="he-IL" dirty="0"/>
          </a:p>
        </p:txBody>
      </p:sp>
    </p:spTree>
    <p:extLst>
      <p:ext uri="{BB962C8B-B14F-4D97-AF65-F5344CB8AC3E}">
        <p14:creationId xmlns:p14="http://schemas.microsoft.com/office/powerpoint/2010/main" val="6463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65D8B9-423C-4AAC-B45F-536990EC85BE}"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DFF2A3-5DBA-483C-BDA5-9E7C34936E3A}" type="slidenum">
              <a:rPr lang="he-IL"/>
              <a:pPr>
                <a:defRPr/>
              </a:pPr>
              <a:t>‹#›</a:t>
            </a:fld>
            <a:endParaRPr lang="he-IL" dirty="0"/>
          </a:p>
        </p:txBody>
      </p:sp>
    </p:spTree>
    <p:extLst>
      <p:ext uri="{BB962C8B-B14F-4D97-AF65-F5344CB8AC3E}">
        <p14:creationId xmlns:p14="http://schemas.microsoft.com/office/powerpoint/2010/main" val="309213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75B1329-9C8B-4EFC-97C3-C57EB1F911D1}" type="slidenum">
              <a:rPr lang="he-IL"/>
              <a:pPr>
                <a:defRPr/>
              </a:pPr>
              <a:t>‹#›</a:t>
            </a:fld>
            <a:endParaRPr lang="he-IL" dirty="0"/>
          </a:p>
        </p:txBody>
      </p:sp>
    </p:spTree>
    <p:extLst>
      <p:ext uri="{BB962C8B-B14F-4D97-AF65-F5344CB8AC3E}">
        <p14:creationId xmlns:p14="http://schemas.microsoft.com/office/powerpoint/2010/main" val="1456146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F580446-8EE6-4317-BB0B-DE66D88006B1}" type="slidenum">
              <a:rPr lang="he-IL"/>
              <a:pPr>
                <a:defRPr/>
              </a:pPr>
              <a:t>‹#›</a:t>
            </a:fld>
            <a:endParaRPr lang="he-IL" dirty="0"/>
          </a:p>
        </p:txBody>
      </p:sp>
    </p:spTree>
    <p:extLst>
      <p:ext uri="{BB962C8B-B14F-4D97-AF65-F5344CB8AC3E}">
        <p14:creationId xmlns:p14="http://schemas.microsoft.com/office/powerpoint/2010/main" val="185193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40E38BD-ED75-4085-9D77-D9B2969B261D}"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D357509-7EB2-4900-921E-E6950271996E}" type="slidenum">
              <a:rPr lang="he-IL"/>
              <a:pPr>
                <a:defRPr/>
              </a:pPr>
              <a:t>‹#›</a:t>
            </a:fld>
            <a:endParaRPr lang="he-IL" dirty="0"/>
          </a:p>
        </p:txBody>
      </p:sp>
    </p:spTree>
    <p:extLst>
      <p:ext uri="{BB962C8B-B14F-4D97-AF65-F5344CB8AC3E}">
        <p14:creationId xmlns:p14="http://schemas.microsoft.com/office/powerpoint/2010/main" val="114973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96BDB42-E2E9-4C56-853F-942DD2D2A1F5}"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CB6C3A1-36BA-4349-A94C-87F0D9563917}" type="slidenum">
              <a:rPr lang="he-IL"/>
              <a:pPr>
                <a:defRPr/>
              </a:pPr>
              <a:t>‹#›</a:t>
            </a:fld>
            <a:endParaRPr lang="he-IL" dirty="0"/>
          </a:p>
        </p:txBody>
      </p:sp>
    </p:spTree>
    <p:extLst>
      <p:ext uri="{BB962C8B-B14F-4D97-AF65-F5344CB8AC3E}">
        <p14:creationId xmlns:p14="http://schemas.microsoft.com/office/powerpoint/2010/main" val="27848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C2A1EAF-2504-4001-B9A2-38E0CF81B944}" type="slidenum">
              <a:rPr lang="he-IL"/>
              <a:pPr>
                <a:defRPr/>
              </a:pPr>
              <a:t>‹#›</a:t>
            </a:fld>
            <a:endParaRPr lang="he-IL" dirty="0"/>
          </a:p>
        </p:txBody>
      </p:sp>
    </p:spTree>
    <p:extLst>
      <p:ext uri="{BB962C8B-B14F-4D97-AF65-F5344CB8AC3E}">
        <p14:creationId xmlns:p14="http://schemas.microsoft.com/office/powerpoint/2010/main" val="1913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80242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64F9207-D019-4C34-B719-B0292EEE1743}" type="slidenum">
              <a:rPr lang="he-IL"/>
              <a:pPr>
                <a:defRPr/>
              </a:pPr>
              <a:t>‹#›</a:t>
            </a:fld>
            <a:endParaRPr lang="he-IL" dirty="0"/>
          </a:p>
        </p:txBody>
      </p:sp>
    </p:spTree>
    <p:extLst>
      <p:ext uri="{BB962C8B-B14F-4D97-AF65-F5344CB8AC3E}">
        <p14:creationId xmlns:p14="http://schemas.microsoft.com/office/powerpoint/2010/main" val="352354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84F0988-E7DF-4F12-98CA-8790D41F3F2F}"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26674C0F-976B-4CC3-A676-46120E3969F2}" type="slidenum">
              <a:rPr lang="he-IL"/>
              <a:pPr>
                <a:defRPr/>
              </a:pPr>
              <a:t>‹#›</a:t>
            </a:fld>
            <a:endParaRPr lang="he-IL" dirty="0"/>
          </a:p>
        </p:txBody>
      </p:sp>
    </p:spTree>
    <p:extLst>
      <p:ext uri="{BB962C8B-B14F-4D97-AF65-F5344CB8AC3E}">
        <p14:creationId xmlns:p14="http://schemas.microsoft.com/office/powerpoint/2010/main" val="324354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C2FD59-5FEA-4A2B-B987-F4E52C5DCF36}"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A9008A-D060-47B3-8F64-5648159C9646}" type="slidenum">
              <a:rPr lang="he-IL"/>
              <a:pPr>
                <a:defRPr/>
              </a:pPr>
              <a:t>‹#›</a:t>
            </a:fld>
            <a:endParaRPr lang="he-IL" dirty="0"/>
          </a:p>
        </p:txBody>
      </p:sp>
    </p:spTree>
    <p:extLst>
      <p:ext uri="{BB962C8B-B14F-4D97-AF65-F5344CB8AC3E}">
        <p14:creationId xmlns:p14="http://schemas.microsoft.com/office/powerpoint/2010/main" val="407466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0B92A1D-7BF1-47B4-96B9-6CFCE85A2F47}" type="slidenum">
              <a:rPr lang="he-IL"/>
              <a:pPr>
                <a:defRPr/>
              </a:pPr>
              <a:t>‹#›</a:t>
            </a:fld>
            <a:endParaRPr lang="he-IL" dirty="0"/>
          </a:p>
        </p:txBody>
      </p:sp>
    </p:spTree>
    <p:extLst>
      <p:ext uri="{BB962C8B-B14F-4D97-AF65-F5344CB8AC3E}">
        <p14:creationId xmlns:p14="http://schemas.microsoft.com/office/powerpoint/2010/main" val="126148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157532F-1979-4938-A413-E8A01BFB8D52}" type="slidenum">
              <a:rPr lang="he-IL"/>
              <a:pPr>
                <a:defRPr/>
              </a:pPr>
              <a:t>‹#›</a:t>
            </a:fld>
            <a:endParaRPr lang="he-IL" dirty="0"/>
          </a:p>
        </p:txBody>
      </p:sp>
    </p:spTree>
    <p:extLst>
      <p:ext uri="{BB962C8B-B14F-4D97-AF65-F5344CB8AC3E}">
        <p14:creationId xmlns:p14="http://schemas.microsoft.com/office/powerpoint/2010/main" val="58606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57B34E9-222A-4EB9-ACBB-363CC049DCE5}"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A8E9CD1-6863-4DC0-BE4E-18910C193DEE}" type="slidenum">
              <a:rPr lang="he-IL"/>
              <a:pPr>
                <a:defRPr/>
              </a:pPr>
              <a:t>‹#›</a:t>
            </a:fld>
            <a:endParaRPr lang="he-IL" dirty="0"/>
          </a:p>
        </p:txBody>
      </p:sp>
    </p:spTree>
    <p:extLst>
      <p:ext uri="{BB962C8B-B14F-4D97-AF65-F5344CB8AC3E}">
        <p14:creationId xmlns:p14="http://schemas.microsoft.com/office/powerpoint/2010/main" val="284052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209647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29553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2193861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23578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3704476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3930847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0C1C51-C113-4654-B13C-97795327258C}"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A106506-599A-4153-AC88-A746295F4E6B}" type="slidenum">
              <a:rPr lang="he-IL"/>
              <a:pPr>
                <a:defRPr/>
              </a:pPr>
              <a:t>‹#›</a:t>
            </a:fld>
            <a:endParaRPr lang="he-IL" dirty="0"/>
          </a:p>
        </p:txBody>
      </p:sp>
    </p:spTree>
    <p:extLst>
      <p:ext uri="{BB962C8B-B14F-4D97-AF65-F5344CB8AC3E}">
        <p14:creationId xmlns:p14="http://schemas.microsoft.com/office/powerpoint/2010/main" val="107772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D13087-CEB3-48B0-A77E-8043617C48B8}" type="slidenum">
              <a:rPr lang="he-IL"/>
              <a:pPr>
                <a:defRPr/>
              </a:pPr>
              <a:t>‹#›</a:t>
            </a:fld>
            <a:endParaRPr lang="he-IL" dirty="0"/>
          </a:p>
        </p:txBody>
      </p:sp>
    </p:spTree>
    <p:extLst>
      <p:ext uri="{BB962C8B-B14F-4D97-AF65-F5344CB8AC3E}">
        <p14:creationId xmlns:p14="http://schemas.microsoft.com/office/powerpoint/2010/main" val="76199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997831-5306-4544-BB1A-B5920243175D}" type="slidenum">
              <a:rPr lang="he-IL"/>
              <a:pPr>
                <a:defRPr/>
              </a:pPr>
              <a:t>‹#›</a:t>
            </a:fld>
            <a:endParaRPr lang="he-IL" dirty="0"/>
          </a:p>
        </p:txBody>
      </p:sp>
    </p:spTree>
    <p:extLst>
      <p:ext uri="{BB962C8B-B14F-4D97-AF65-F5344CB8AC3E}">
        <p14:creationId xmlns:p14="http://schemas.microsoft.com/office/powerpoint/2010/main" val="2645915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1148316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21824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08237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1299916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3971484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09975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3809031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0926960A-4993-41A1-9118-C8D24516137C}"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94B15BB-F0CC-442C-AB55-0B9CB770E21D}" type="slidenum">
              <a:rPr lang="he-IL"/>
              <a:pPr>
                <a:defRPr/>
              </a:pPr>
              <a:t>‹#›</a:t>
            </a:fld>
            <a:endParaRPr lang="he-IL" dirty="0"/>
          </a:p>
        </p:txBody>
      </p:sp>
    </p:spTree>
    <p:extLst>
      <p:ext uri="{BB962C8B-B14F-4D97-AF65-F5344CB8AC3E}">
        <p14:creationId xmlns:p14="http://schemas.microsoft.com/office/powerpoint/2010/main" val="1945040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C0CD9236-468D-47EB-9EC9-8100DBB10799}" type="slidenum">
              <a:rPr lang="he-IL"/>
              <a:pPr>
                <a:defRPr/>
              </a:pPr>
              <a:t>‹#›</a:t>
            </a:fld>
            <a:endParaRPr lang="he-IL" dirty="0"/>
          </a:p>
        </p:txBody>
      </p:sp>
    </p:spTree>
    <p:extLst>
      <p:ext uri="{BB962C8B-B14F-4D97-AF65-F5344CB8AC3E}">
        <p14:creationId xmlns:p14="http://schemas.microsoft.com/office/powerpoint/2010/main" val="2860944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C8770A63-7E4C-4293-A2FF-DB059C393291}" type="slidenum">
              <a:rPr lang="he-IL"/>
              <a:pPr>
                <a:defRPr/>
              </a:pPr>
              <a:t>‹#›</a:t>
            </a:fld>
            <a:endParaRPr lang="he-IL" dirty="0"/>
          </a:p>
        </p:txBody>
      </p:sp>
    </p:spTree>
    <p:extLst>
      <p:ext uri="{BB962C8B-B14F-4D97-AF65-F5344CB8AC3E}">
        <p14:creationId xmlns:p14="http://schemas.microsoft.com/office/powerpoint/2010/main" val="4031184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C51AEE06-5EF8-4E42-9837-7E9D196B5570}"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6EBF2AD0-6C2A-40AE-B965-B4AFC3FBF195}" type="slidenum">
              <a:rPr lang="he-IL"/>
              <a:pPr>
                <a:defRPr/>
              </a:pPr>
              <a:t>‹#›</a:t>
            </a:fld>
            <a:endParaRPr lang="he-IL" dirty="0"/>
          </a:p>
        </p:txBody>
      </p:sp>
    </p:spTree>
    <p:extLst>
      <p:ext uri="{BB962C8B-B14F-4D97-AF65-F5344CB8AC3E}">
        <p14:creationId xmlns:p14="http://schemas.microsoft.com/office/powerpoint/2010/main" val="1689850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1944236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190111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92686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875108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3747090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147676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100566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651866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798252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553557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F81C3A3-1407-4255-A2D2-F1AD39DA737F}"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C239F8A-E64A-4504-94D5-6D54A1BAA3B0}" type="slidenum">
              <a:rPr lang="he-IL"/>
              <a:pPr>
                <a:defRPr/>
              </a:pPr>
              <a:t>‹#›</a:t>
            </a:fld>
            <a:endParaRPr lang="he-IL" dirty="0"/>
          </a:p>
        </p:txBody>
      </p:sp>
    </p:spTree>
    <p:extLst>
      <p:ext uri="{BB962C8B-B14F-4D97-AF65-F5344CB8AC3E}">
        <p14:creationId xmlns:p14="http://schemas.microsoft.com/office/powerpoint/2010/main" val="2865534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9E425B-0C76-4D9C-B11E-FFECAEFB105C}" type="slidenum">
              <a:rPr lang="he-IL"/>
              <a:pPr>
                <a:defRPr/>
              </a:pPr>
              <a:t>‹#›</a:t>
            </a:fld>
            <a:endParaRPr lang="he-IL" dirty="0"/>
          </a:p>
        </p:txBody>
      </p:sp>
    </p:spTree>
    <p:extLst>
      <p:ext uri="{BB962C8B-B14F-4D97-AF65-F5344CB8AC3E}">
        <p14:creationId xmlns:p14="http://schemas.microsoft.com/office/powerpoint/2010/main" val="1936106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707F272-CC2E-48DD-B404-82CF96943D8A}" type="slidenum">
              <a:rPr lang="he-IL"/>
              <a:pPr>
                <a:defRPr/>
              </a:pPr>
              <a:t>‹#›</a:t>
            </a:fld>
            <a:endParaRPr lang="he-IL" dirty="0"/>
          </a:p>
        </p:txBody>
      </p:sp>
    </p:spTree>
    <p:extLst>
      <p:ext uri="{BB962C8B-B14F-4D97-AF65-F5344CB8AC3E}">
        <p14:creationId xmlns:p14="http://schemas.microsoft.com/office/powerpoint/2010/main" val="3586919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dirty="0"/>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D8271D8-6439-49BF-8A32-EE8E1F288722}" type="slidenum">
              <a:rPr lang="he-IL"/>
              <a:pPr>
                <a:defRPr/>
              </a:pPr>
              <a:t>‹#›</a:t>
            </a:fld>
            <a:endParaRPr lang="he-IL" dirty="0"/>
          </a:p>
        </p:txBody>
      </p:sp>
    </p:spTree>
    <p:extLst>
      <p:ext uri="{BB962C8B-B14F-4D97-AF65-F5344CB8AC3E}">
        <p14:creationId xmlns:p14="http://schemas.microsoft.com/office/powerpoint/2010/main" val="84972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4C66CA-F372-48B6-ADF6-A649D99CEADD}"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35B21F-7212-440B-A639-C8D1E8CF5A2E}" type="slidenum">
              <a:rPr lang="he-IL"/>
              <a:pPr>
                <a:defRPr/>
              </a:pPr>
              <a:t>‹#›</a:t>
            </a:fld>
            <a:endParaRPr lang="he-IL" dirty="0"/>
          </a:p>
        </p:txBody>
      </p:sp>
    </p:spTree>
    <p:extLst>
      <p:ext uri="{BB962C8B-B14F-4D97-AF65-F5344CB8AC3E}">
        <p14:creationId xmlns:p14="http://schemas.microsoft.com/office/powerpoint/2010/main" val="53756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B8E98B7-C27E-49EC-A212-54953C23E87C}" type="slidenum">
              <a:rPr lang="he-IL"/>
              <a:pPr>
                <a:defRPr/>
              </a:pPr>
              <a:t>‹#›</a:t>
            </a:fld>
            <a:endParaRPr lang="he-IL" dirty="0"/>
          </a:p>
        </p:txBody>
      </p:sp>
    </p:spTree>
    <p:extLst>
      <p:ext uri="{BB962C8B-B14F-4D97-AF65-F5344CB8AC3E}">
        <p14:creationId xmlns:p14="http://schemas.microsoft.com/office/powerpoint/2010/main" val="67465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07B1FD8-E4DF-43BD-AA74-87C22E9B0E38}" type="slidenum">
              <a:rPr lang="he-IL"/>
              <a:pPr>
                <a:defRPr/>
              </a:pPr>
              <a:t>‹#›</a:t>
            </a:fld>
            <a:endParaRPr lang="he-IL" dirty="0"/>
          </a:p>
        </p:txBody>
      </p:sp>
    </p:spTree>
    <p:extLst>
      <p:ext uri="{BB962C8B-B14F-4D97-AF65-F5344CB8AC3E}">
        <p14:creationId xmlns:p14="http://schemas.microsoft.com/office/powerpoint/2010/main" val="107290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E17CB26-18CD-4ADB-B35A-A5244FC3BB98}"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6CDC9E1-E22F-4372-9879-454998950EB5}" type="slidenum">
              <a:rPr lang="he-IL"/>
              <a:pPr>
                <a:defRPr/>
              </a:pPr>
              <a:t>‹#›</a:t>
            </a:fld>
            <a:endParaRPr lang="he-IL" dirty="0"/>
          </a:p>
        </p:txBody>
      </p:sp>
    </p:spTree>
    <p:extLst>
      <p:ext uri="{BB962C8B-B14F-4D97-AF65-F5344CB8AC3E}">
        <p14:creationId xmlns:p14="http://schemas.microsoft.com/office/powerpoint/2010/main" val="3153209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2.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0" r:id="rId4"/>
    <p:sldLayoutId id="214748627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A78737D-8DE2-4DD0-9895-075232BE0528}"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61D88AA2-783D-4168-9E35-BF62602C0410}" type="slidenum">
              <a:rPr lang="he-IL"/>
              <a:pPr>
                <a:defRPr/>
              </a:pPr>
              <a:t>‹#›</a:t>
            </a:fld>
            <a:endParaRPr lang="he-IL" dirty="0"/>
          </a:p>
        </p:txBody>
      </p:sp>
    </p:spTree>
    <p:extLst>
      <p:ext uri="{BB962C8B-B14F-4D97-AF65-F5344CB8AC3E}">
        <p14:creationId xmlns:p14="http://schemas.microsoft.com/office/powerpoint/2010/main" val="2671283439"/>
      </p:ext>
    </p:extLst>
  </p:cSld>
  <p:clrMap bg1="lt1" tx1="dk1" bg2="lt2" tx2="dk2" accent1="accent1" accent2="accent2" accent3="accent3" accent4="accent4" accent5="accent5" accent6="accent6" hlink="hlink" folHlink="folHlink"/>
  <p:sldLayoutIdLst>
    <p:sldLayoutId id="2147486313" r:id="rId1"/>
    <p:sldLayoutId id="2147486314" r:id="rId2"/>
    <p:sldLayoutId id="2147486315" r:id="rId3"/>
    <p:sldLayoutId id="214748631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597337932"/>
      </p:ext>
    </p:extLst>
  </p:cSld>
  <p:clrMap bg1="lt1" tx1="dk1" bg2="lt2" tx2="dk2" accent1="accent1" accent2="accent2" accent3="accent3" accent4="accent4" accent5="accent5" accent6="accent6" hlink="hlink" folHlink="folHlink"/>
  <p:sldLayoutIdLst>
    <p:sldLayoutId id="2147486318" r:id="rId1"/>
    <p:sldLayoutId id="2147486319" r:id="rId2"/>
    <p:sldLayoutId id="2147486320" r:id="rId3"/>
    <p:sldLayoutId id="214748632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2400467156"/>
      </p:ext>
    </p:extLst>
  </p:cSld>
  <p:clrMap bg1="lt1" tx1="dk1" bg2="lt2" tx2="dk2" accent1="accent1" accent2="accent2" accent3="accent3" accent4="accent4" accent5="accent5" accent6="accent6" hlink="hlink" folHlink="folHlink"/>
  <p:sldLayoutIdLst>
    <p:sldLayoutId id="2147486324" r:id="rId1"/>
    <p:sldLayoutId id="2147486325" r:id="rId2"/>
    <p:sldLayoutId id="2147486326" r:id="rId3"/>
    <p:sldLayoutId id="2147486327" r:id="rId4"/>
    <p:sldLayoutId id="214748632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C55354-8F3A-4238-B6E4-2BB0FE443854}" type="datetime8">
              <a:rPr lang="he-IL">
                <a:solidFill>
                  <a:prstClr val="black">
                    <a:tint val="75000"/>
                  </a:prstClr>
                </a:solidFill>
              </a:rPr>
              <a:pPr>
                <a:defRPr/>
              </a:pPr>
              <a:t>09 אוקטובר 16</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D421AAD-9348-4659-850A-FF4029574563}" type="slidenum">
              <a:rPr lang="he-IL"/>
              <a:pPr>
                <a:defRPr/>
              </a:pPr>
              <a:t>‹#›</a:t>
            </a:fld>
            <a:endParaRPr lang="he-IL" dirty="0"/>
          </a:p>
        </p:txBody>
      </p:sp>
    </p:spTree>
    <p:extLst>
      <p:ext uri="{BB962C8B-B14F-4D97-AF65-F5344CB8AC3E}">
        <p14:creationId xmlns:p14="http://schemas.microsoft.com/office/powerpoint/2010/main" val="2942119173"/>
      </p:ext>
    </p:extLst>
  </p:cSld>
  <p:clrMap bg1="lt1" tx1="dk1" bg2="lt2" tx2="dk2" accent1="accent1" accent2="accent2" accent3="accent3" accent4="accent4" accent5="accent5" accent6="accent6" hlink="hlink" folHlink="folHlink"/>
  <p:sldLayoutIdLst>
    <p:sldLayoutId id="2147486330" r:id="rId1"/>
    <p:sldLayoutId id="2147486331" r:id="rId2"/>
    <p:sldLayoutId id="2147486332" r:id="rId3"/>
    <p:sldLayoutId id="214748633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9FC9D23-39B1-4973-BD4A-5912575E2255}"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FE17B6-1DA7-45DA-BD4C-36CF4237E0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7" r:id="rId1"/>
    <p:sldLayoutId id="2147486278" r:id="rId2"/>
    <p:sldLayoutId id="2147486279" r:id="rId3"/>
    <p:sldLayoutId id="214748628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90C3B64-35D4-4C2E-8E3B-EE401A3909D3}"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D8B0D7D-1CE9-4D52-ABF1-B3C68CA9E8B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1" r:id="rId1"/>
    <p:sldLayoutId id="2147486282" r:id="rId2"/>
    <p:sldLayoutId id="2147486283" r:id="rId3"/>
    <p:sldLayoutId id="214748627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5072D1-95D1-46B6-98C3-D3BC20EE0AA6}"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7CCF3BD-7E3D-4A3B-8188-CB5D2048A02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86884B-9657-4730-A6A1-C73D2BBA2E55}"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A3F3DF0-7834-4E68-8A87-96E6910C3C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F385B11-870D-4F7E-A248-5F3D4824CFA2}"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69EC922-B072-43F7-B93E-B00AAE9F55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91" r:id="rId1"/>
    <p:sldLayoutId id="2147486292" r:id="rId2"/>
    <p:sldLayoutId id="2147486293" r:id="rId3"/>
    <p:sldLayoutId id="21474862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3797259526"/>
      </p:ext>
    </p:extLst>
  </p:cSld>
  <p:clrMap bg1="lt1" tx1="dk1" bg2="lt2" tx2="dk2" accent1="accent1" accent2="accent2" accent3="accent3" accent4="accent4" accent5="accent5" accent6="accent6" hlink="hlink" folHlink="folHlink"/>
  <p:sldLayoutIdLst>
    <p:sldLayoutId id="2147486296" r:id="rId1"/>
    <p:sldLayoutId id="2147486297" r:id="rId2"/>
    <p:sldLayoutId id="2147486298" r:id="rId3"/>
    <p:sldLayoutId id="2147486299" r:id="rId4"/>
    <p:sldLayoutId id="214748630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1B4F6D-C9D3-4DC6-835E-7477EEFB552D}"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FA15F-3FCD-4D92-9251-9C4B28B82A2D}" type="slidenum">
              <a:rPr lang="he-IL"/>
              <a:pPr>
                <a:defRPr/>
              </a:pPr>
              <a:t>‹#›</a:t>
            </a:fld>
            <a:endParaRPr lang="he-IL" dirty="0"/>
          </a:p>
        </p:txBody>
      </p:sp>
    </p:spTree>
    <p:extLst>
      <p:ext uri="{BB962C8B-B14F-4D97-AF65-F5344CB8AC3E}">
        <p14:creationId xmlns:p14="http://schemas.microsoft.com/office/powerpoint/2010/main" val="2678269377"/>
      </p:ext>
    </p:extLst>
  </p:cSld>
  <p:clrMap bg1="lt1" tx1="dk1" bg2="lt2" tx2="dk2" accent1="accent1" accent2="accent2" accent3="accent3" accent4="accent4" accent5="accent5" accent6="accent6" hlink="hlink" folHlink="folHlink"/>
  <p:sldLayoutIdLst>
    <p:sldLayoutId id="2147486302" r:id="rId1"/>
    <p:sldLayoutId id="2147486303" r:id="rId2"/>
    <p:sldLayoutId id="214748630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758143942"/>
      </p:ext>
    </p:extLst>
  </p:cSld>
  <p:clrMap bg1="lt1" tx1="dk1" bg2="lt2" tx2="dk2" accent1="accent1" accent2="accent2" accent3="accent3" accent4="accent4" accent5="accent5" accent6="accent6" hlink="hlink" folHlink="folHlink"/>
  <p:sldLayoutIdLst>
    <p:sldLayoutId id="2147486306" r:id="rId1"/>
    <p:sldLayoutId id="2147486307" r:id="rId2"/>
    <p:sldLayoutId id="2147486308" r:id="rId3"/>
    <p:sldLayoutId id="2147486309" r:id="rId4"/>
    <p:sldLayoutId id="2147486310" r:id="rId5"/>
    <p:sldLayoutId id="214748631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upload.wikimedia.org/wikipedia/commons/a/a4/ALGAE_FLOURISH_IN_HERRING_RUN._HERRING_RUN,_NEAR_THE_PULASKI_HIGHWAY,_FEEDS_INTO_BACK_RIVER._BACK_RIVER_FEEDS_INTO..._-_NARA_-_546868.tif"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lib.cet.ac.il/pages/item.asp?item=4071" TargetMode="External"/><Relationship Id="rId3" Type="http://schemas.openxmlformats.org/officeDocument/2006/relationships/image" Target="../media/image29.png"/><Relationship Id="rId7" Type="http://schemas.openxmlformats.org/officeDocument/2006/relationships/hyperlink" Target="http://creativecommons.org/licenses/by-sa/3.0/deed.en" TargetMode="External"/><Relationship Id="rId2" Type="http://schemas.openxmlformats.org/officeDocument/2006/relationships/image" Target="../media/image28.png"/><Relationship Id="rId1" Type="http://schemas.openxmlformats.org/officeDocument/2006/relationships/slideLayout" Target="../slideLayouts/slideLayout37.xml"/><Relationship Id="rId6" Type="http://schemas.openxmlformats.org/officeDocument/2006/relationships/hyperlink" Target="http://commons.wikimedia.org/wiki/File:Pesticide-sign.png"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maps.grida.no/go/grafic/evolusion" TargetMode="Externa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audio" Target="../media/audio1.wav"/><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196975"/>
            <a:ext cx="8143875" cy="298543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a:t>
            </a:r>
            <a:r>
              <a:rPr lang="he-IL" sz="3600" b="1" dirty="0" smtClean="0">
                <a:solidFill>
                  <a:srgbClr val="FF6600"/>
                </a:solidFill>
                <a:latin typeface="Arial"/>
                <a:cs typeface="Arial"/>
              </a:rPr>
              <a:t>       מעורבות </a:t>
            </a:r>
            <a:r>
              <a:rPr lang="he-IL" sz="3600" b="1" dirty="0">
                <a:solidFill>
                  <a:srgbClr val="FF6600"/>
                </a:solidFill>
                <a:latin typeface="Arial"/>
                <a:cs typeface="Arial"/>
              </a:rPr>
              <a:t>האדם </a:t>
            </a:r>
            <a:r>
              <a:rPr lang="he-IL" sz="3600" b="1" dirty="0" smtClean="0">
                <a:solidFill>
                  <a:srgbClr val="FF6600"/>
                </a:solidFill>
                <a:latin typeface="Arial"/>
                <a:cs typeface="Arial"/>
              </a:rPr>
              <a:t>בטבע – חלק ג'</a:t>
            </a:r>
          </a:p>
          <a:p>
            <a:pPr algn="ctr" fontAlgn="auto">
              <a:spcBef>
                <a:spcPts val="0"/>
              </a:spcBef>
              <a:spcAft>
                <a:spcPts val="0"/>
              </a:spcAft>
              <a:defRPr/>
            </a:pPr>
            <a:r>
              <a:rPr lang="he-IL" sz="4400" b="1" dirty="0" smtClean="0">
                <a:solidFill>
                  <a:srgbClr val="FF6600"/>
                </a:solidFill>
                <a:latin typeface="Arial"/>
                <a:cs typeface="Arial"/>
              </a:rPr>
              <a:t>החקלאות</a:t>
            </a:r>
            <a:r>
              <a:rPr lang="he-IL" sz="3600" b="1" dirty="0" smtClean="0">
                <a:solidFill>
                  <a:srgbClr val="FF6600"/>
                </a:solidFill>
                <a:latin typeface="Arial"/>
                <a:cs typeface="Arial"/>
              </a:rPr>
              <a:t> </a:t>
            </a: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2339032"/>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Rectangle 17"/>
          <p:cNvSpPr/>
          <p:nvPr/>
        </p:nvSpPr>
        <p:spPr>
          <a:xfrm>
            <a:off x="571500" y="2730649"/>
            <a:ext cx="8143875" cy="264256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smtClean="0">
                <a:solidFill>
                  <a:schemeClr val="tx1"/>
                </a:solidFill>
              </a:rPr>
              <a:t> השפעת החקלאות על הסביבה</a:t>
            </a:r>
          </a:p>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דרכים </a:t>
            </a:r>
            <a:r>
              <a:rPr lang="he-IL" sz="2000" dirty="0">
                <a:solidFill>
                  <a:schemeClr val="tx1"/>
                </a:solidFill>
              </a:rPr>
              <a:t>להגדלת כמות היבול ושיפור איכותו: </a:t>
            </a:r>
          </a:p>
          <a:p>
            <a:pPr lvl="1" fontAlgn="auto">
              <a:spcBef>
                <a:spcPts val="0"/>
              </a:spcBef>
              <a:spcAft>
                <a:spcPts val="0"/>
              </a:spcAft>
              <a:buFont typeface="Arial" pitchFamily="34" charset="0"/>
              <a:buChar char="•"/>
              <a:defRPr/>
            </a:pPr>
            <a:r>
              <a:rPr lang="he-IL" sz="2000" dirty="0">
                <a:solidFill>
                  <a:schemeClr val="tx1"/>
                </a:solidFill>
              </a:rPr>
              <a:t> דישון</a:t>
            </a:r>
          </a:p>
          <a:p>
            <a:pPr lvl="1" fontAlgn="auto">
              <a:spcBef>
                <a:spcPts val="0"/>
              </a:spcBef>
              <a:spcAft>
                <a:spcPts val="0"/>
              </a:spcAft>
              <a:buFont typeface="Arial" pitchFamily="34" charset="0"/>
              <a:buChar char="•"/>
              <a:defRPr/>
            </a:pPr>
            <a:r>
              <a:rPr lang="he-IL" sz="2000" dirty="0">
                <a:solidFill>
                  <a:schemeClr val="tx1"/>
                </a:solidFill>
              </a:rPr>
              <a:t> הדברה כימית וביולוגית</a:t>
            </a:r>
          </a:p>
          <a:p>
            <a:pPr lvl="1" fontAlgn="auto">
              <a:spcBef>
                <a:spcPts val="0"/>
              </a:spcBef>
              <a:spcAft>
                <a:spcPts val="0"/>
              </a:spcAft>
              <a:buFont typeface="Arial" pitchFamily="34" charset="0"/>
              <a:buChar char="•"/>
              <a:defRPr/>
            </a:pPr>
            <a:r>
              <a:rPr lang="he-IL" sz="2000" dirty="0">
                <a:solidFill>
                  <a:schemeClr val="tx1"/>
                </a:solidFill>
              </a:rPr>
              <a:t> השקיה</a:t>
            </a:r>
          </a:p>
          <a:p>
            <a:pPr lvl="1" fontAlgn="auto">
              <a:spcBef>
                <a:spcPts val="0"/>
              </a:spcBef>
              <a:spcAft>
                <a:spcPts val="0"/>
              </a:spcAft>
              <a:buFont typeface="Arial" pitchFamily="34" charset="0"/>
              <a:buChar char="•"/>
              <a:defRPr/>
            </a:pPr>
            <a:r>
              <a:rPr lang="he-IL" sz="2000" dirty="0">
                <a:solidFill>
                  <a:schemeClr val="tx1"/>
                </a:solidFill>
              </a:rPr>
              <a:t> שימוש בתאורה </a:t>
            </a:r>
            <a:r>
              <a:rPr lang="he-IL" sz="2000" dirty="0" smtClean="0">
                <a:solidFill>
                  <a:schemeClr val="tx1"/>
                </a:solidFill>
              </a:rPr>
              <a:t>מלאכותית</a:t>
            </a:r>
          </a:p>
          <a:p>
            <a:pPr lvl="1" fontAlgn="auto">
              <a:spcBef>
                <a:spcPts val="0"/>
              </a:spcBef>
              <a:spcAft>
                <a:spcPts val="0"/>
              </a:spcAft>
              <a:defRPr/>
            </a:pPr>
            <a:endParaRPr lang="he-IL" sz="2000" dirty="0">
              <a:solidFill>
                <a:schemeClr val="tx1"/>
              </a:solidFill>
            </a:endParaRPr>
          </a:p>
        </p:txBody>
      </p:sp>
      <p:grpSp>
        <p:nvGrpSpPr>
          <p:cNvPr id="21" name="קבוצה 20"/>
          <p:cNvGrpSpPr/>
          <p:nvPr/>
        </p:nvGrpSpPr>
        <p:grpSpPr>
          <a:xfrm>
            <a:off x="571500" y="5351487"/>
            <a:ext cx="8164513" cy="1173857"/>
            <a:chOff x="571500" y="4941888"/>
            <a:chExt cx="8164513" cy="1173857"/>
          </a:xfrm>
        </p:grpSpPr>
        <p:sp>
          <p:nvSpPr>
            <p:cNvPr id="22" name="Rectangle 18"/>
            <p:cNvSpPr>
              <a:spLocks noChangeArrowheads="1"/>
            </p:cNvSpPr>
            <p:nvPr/>
          </p:nvSpPr>
          <p:spPr bwMode="auto">
            <a:xfrm>
              <a:off x="7201619" y="4941888"/>
              <a:ext cx="1534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smtClean="0">
                  <a:solidFill>
                    <a:srgbClr val="1D4C72"/>
                  </a:solidFill>
                  <a:latin typeface="Calibri" pitchFamily="34" charset="0"/>
                </a:rPr>
                <a:t>מצגות קשורות</a:t>
              </a:r>
              <a:endParaRPr lang="he-IL" altLang="he-IL" b="1" dirty="0">
                <a:solidFill>
                  <a:srgbClr val="1D4C72"/>
                </a:solidFill>
                <a:latin typeface="Calibri" pitchFamily="34" charset="0"/>
              </a:endParaRPr>
            </a:p>
          </p:txBody>
        </p:sp>
        <p:sp>
          <p:nvSpPr>
            <p:cNvPr id="23" name="Rectangle 17"/>
            <p:cNvSpPr/>
            <p:nvPr/>
          </p:nvSpPr>
          <p:spPr>
            <a:xfrm>
              <a:off x="571500" y="5334000"/>
              <a:ext cx="8143875" cy="78174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מעורבות האדם בטבע – חלק א': משבר המגוון הביולוגי</a:t>
              </a:r>
            </a:p>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מעורבות האדם בטבע – חלק ב': אפקט החממה והחור באוזון</a:t>
              </a:r>
              <a:endParaRPr lang="he-IL" sz="2000" dirty="0">
                <a:solidFill>
                  <a:schemeClr val="tx1"/>
                </a:solidFill>
              </a:endParaRPr>
            </a:p>
          </p:txBody>
        </p:sp>
      </p:grpSp>
      <p:sp>
        <p:nvSpPr>
          <p:cNvPr id="2" name="מלבן 1"/>
          <p:cNvSpPr/>
          <p:nvPr/>
        </p:nvSpPr>
        <p:spPr>
          <a:xfrm>
            <a:off x="6489528" y="4725144"/>
            <a:ext cx="2190023" cy="400110"/>
          </a:xfrm>
          <a:prstGeom prst="rect">
            <a:avLst/>
          </a:prstGeom>
        </p:spPr>
        <p:txBody>
          <a:bodyPr wrap="none">
            <a:spAutoFit/>
          </a:bodyPr>
          <a:lstStyle/>
          <a:p>
            <a:pPr lvl="0" fontAlgn="auto">
              <a:spcBef>
                <a:spcPts val="0"/>
              </a:spcBef>
              <a:spcAft>
                <a:spcPts val="0"/>
              </a:spcAft>
              <a:buBlip>
                <a:blip r:embed="rId4"/>
              </a:buBlip>
              <a:defRPr/>
            </a:pPr>
            <a:r>
              <a:rPr lang="he-IL" sz="2000" dirty="0" smtClean="0">
                <a:solidFill>
                  <a:prstClr val="black"/>
                </a:solidFill>
                <a:latin typeface="Arial"/>
                <a:cs typeface="Arial"/>
              </a:rPr>
              <a:t> חקלאות </a:t>
            </a:r>
            <a:r>
              <a:rPr lang="he-IL" sz="2000" dirty="0" smtClean="0">
                <a:latin typeface="Arial"/>
                <a:cs typeface="Arial"/>
              </a:rPr>
              <a:t>בת־קיימה</a:t>
            </a:r>
            <a:endParaRPr lang="he-IL" sz="2000" dirty="0">
              <a:latin typeface="Arial"/>
              <a:cs typeface="Arial"/>
            </a:endParaRP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813" y="2932744"/>
            <a:ext cx="3400471" cy="187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806252" y="4797732"/>
            <a:ext cx="3333700" cy="215444"/>
          </a:xfrm>
          <a:prstGeom prst="rect">
            <a:avLst/>
          </a:prstGeom>
        </p:spPr>
        <p:txBody>
          <a:bodyPr wrap="square">
            <a:spAutoFit/>
          </a:bodyPr>
          <a:lstStyle/>
          <a:p>
            <a:pPr algn="l"/>
            <a:r>
              <a:rPr lang="en-US" sz="800" dirty="0">
                <a:solidFill>
                  <a:prstClr val="black"/>
                </a:solidFill>
                <a:latin typeface="Verdana"/>
              </a:rPr>
              <a:t>Dr. Dolores W. </a:t>
            </a:r>
            <a:r>
              <a:rPr lang="en-US" sz="800" dirty="0" smtClean="0">
                <a:solidFill>
                  <a:prstClr val="black"/>
                </a:solidFill>
                <a:latin typeface="Verdana"/>
              </a:rPr>
              <a:t>Mornhinweg</a:t>
            </a:r>
            <a:r>
              <a:rPr lang="en-US" sz="800" b="1" dirty="0" smtClean="0">
                <a:solidFill>
                  <a:prstClr val="black"/>
                </a:solidFill>
                <a:latin typeface="Verdana"/>
              </a:rPr>
              <a:t> /</a:t>
            </a:r>
            <a:r>
              <a:rPr lang="en-US" sz="800" dirty="0" smtClean="0">
                <a:solidFill>
                  <a:prstClr val="black"/>
                </a:solidFill>
                <a:latin typeface="Verdana"/>
              </a:rPr>
              <a:t>USDA-ARS</a:t>
            </a:r>
            <a:endParaRPr lang="he-IL" sz="800" dirty="0">
              <a:solidFill>
                <a:prstClr val="black"/>
              </a:solidFill>
            </a:endParaRPr>
          </a:p>
        </p:txBody>
      </p:sp>
    </p:spTree>
    <p:extLst>
      <p:ext uri="{BB962C8B-B14F-4D97-AF65-F5344CB8AC3E}">
        <p14:creationId xmlns:p14="http://schemas.microsoft.com/office/powerpoint/2010/main" val="3099736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E5DCA07-CFFA-4A5D-8651-FB33D02979DF}"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214313" y="1785938"/>
            <a:ext cx="8358187" cy="17145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lnSpc>
                <a:spcPct val="114000"/>
              </a:lnSpc>
              <a:spcBef>
                <a:spcPts val="0"/>
              </a:spcBef>
              <a:spcAft>
                <a:spcPts val="0"/>
              </a:spcAft>
              <a:defRPr/>
            </a:pPr>
            <a:r>
              <a:rPr lang="he-IL" b="1" kern="0" dirty="0">
                <a:solidFill>
                  <a:sysClr val="windowText" lastClr="000000"/>
                </a:solidFill>
                <a:latin typeface="Arial"/>
                <a:cs typeface="Arial"/>
              </a:rPr>
              <a:t> תשובה:</a:t>
            </a:r>
          </a:p>
          <a:p>
            <a:pPr fontAlgn="auto">
              <a:lnSpc>
                <a:spcPct val="114000"/>
              </a:lnSpc>
              <a:spcBef>
                <a:spcPts val="0"/>
              </a:spcBef>
              <a:spcAft>
                <a:spcPts val="0"/>
              </a:spcAft>
              <a:defRPr/>
            </a:pPr>
            <a:r>
              <a:rPr lang="he-IL" kern="0" dirty="0">
                <a:solidFill>
                  <a:sysClr val="windowText" lastClr="000000"/>
                </a:solidFill>
                <a:latin typeface="Arial"/>
                <a:cs typeface="Arial"/>
              </a:rPr>
              <a:t>בשדה טבעי הצמחים מתים בשדה. החומרים האורגניים המרכיבים אותם מפורקים על ידי המפרקים </a:t>
            </a:r>
            <a:r>
              <a:rPr lang="he-IL" kern="0" dirty="0">
                <a:latin typeface="Arial"/>
                <a:cs typeface="Arial"/>
              </a:rPr>
              <a:t>בקרקע (חיידקים ופטריות) לחומרים אנאורגניים. בשדה חקלאי האדם מוציא את היבול והצמחים אינם מתים בשדה. לפיכך נמנע שלב הפירוק וכמות החומרים האנאורגניים בקרקע הולכת ויורדת, ולכן יש צורך בתוספת דשנים.</a:t>
            </a:r>
          </a:p>
        </p:txBody>
      </p:sp>
      <p:sp>
        <p:nvSpPr>
          <p:cNvPr id="8" name="TextBox 7"/>
          <p:cNvSpPr txBox="1"/>
          <p:nvPr/>
        </p:nvSpPr>
        <p:spPr>
          <a:xfrm>
            <a:off x="260350" y="54868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6:</a:t>
            </a:r>
          </a:p>
          <a:p>
            <a:pPr algn="just">
              <a:defRPr/>
            </a:pPr>
            <a:r>
              <a:rPr lang="he-IL" dirty="0">
                <a:solidFill>
                  <a:schemeClr val="tx2"/>
                </a:solidFill>
              </a:rPr>
              <a:t>מדוע בטבע צמחים גדלים ומשגשגים בלא צורך בדישון ואילו בשדות חקלאיים יש צורך בו?</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מחבר ישר 10"/>
          <p:cNvCxnSpPr/>
          <p:nvPr/>
        </p:nvCxnSpPr>
        <p:spPr>
          <a:xfrm>
            <a:off x="4457700" y="5084763"/>
            <a:ext cx="0" cy="288925"/>
          </a:xfrm>
          <a:prstGeom prst="line">
            <a:avLst/>
          </a:prstGeom>
          <a:ln w="25400">
            <a:solidFill>
              <a:srgbClr val="1D4C72"/>
            </a:solidFill>
          </a:ln>
        </p:spPr>
        <p:style>
          <a:lnRef idx="1">
            <a:schemeClr val="accent1"/>
          </a:lnRef>
          <a:fillRef idx="0">
            <a:schemeClr val="accent1"/>
          </a:fillRef>
          <a:effectRef idx="0">
            <a:schemeClr val="accent1"/>
          </a:effectRef>
          <a:fontRef idx="minor">
            <a:schemeClr val="tx1"/>
          </a:fontRef>
        </p:style>
      </p:cxn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7F0370-5794-4152-983B-ECEFB812000F}" type="slidenum">
              <a:rPr lang="he-IL" smtClean="0"/>
              <a:pPr fontAlgn="base">
                <a:spcBef>
                  <a:spcPct val="0"/>
                </a:spcBef>
                <a:spcAft>
                  <a:spcPct val="0"/>
                </a:spcAft>
                <a:defRPr/>
              </a:pPr>
              <a:t>11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 הנזקים האקולוגיים הנגרמים עקב הגעת עודפי דשנים לאגמים</a:t>
            </a:r>
            <a:endParaRPr lang="he-IL" sz="1800" dirty="0" smtClean="0"/>
          </a:p>
        </p:txBody>
      </p:sp>
      <p:sp>
        <p:nvSpPr>
          <p:cNvPr id="7" name="TextBox 6"/>
          <p:cNvSpPr txBox="1"/>
          <p:nvPr/>
        </p:nvSpPr>
        <p:spPr>
          <a:xfrm>
            <a:off x="323850" y="533400"/>
            <a:ext cx="8250238"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endParaRPr lang="he-IL" dirty="0">
              <a:solidFill>
                <a:schemeClr val="tx2"/>
              </a:solidFill>
            </a:endParaRPr>
          </a:p>
          <a:p>
            <a:pPr algn="just">
              <a:defRPr/>
            </a:pPr>
            <a:r>
              <a:rPr lang="he-IL" dirty="0">
                <a:solidFill>
                  <a:schemeClr val="tx2"/>
                </a:solidFill>
              </a:rPr>
              <a:t>עודפי דשנים המגיעים לאגמים גורמים נזקים אקולוגיים: הם גורמים להתרבות אצות, אם אין באגם בעלי חיים אוכלי אצות די הצורך, עם הזמן יפורקו רוב האצות על ידי חיידקים. </a:t>
            </a:r>
          </a:p>
          <a:p>
            <a:pPr algn="just">
              <a:defRPr/>
            </a:pPr>
            <a:r>
              <a:rPr lang="he-IL" dirty="0">
                <a:solidFill>
                  <a:schemeClr val="tx2"/>
                </a:solidFill>
              </a:rPr>
              <a:t>למעשה, תהליך הפירוק הוא תהליך הנשימה של המפרקים, שבו הם מפיקים אנרגיה מפירוק החומרים האורגניים שבאצות. החיידקים משתמשים בנשימתם בחמצן שהם קולטים מן המים, ועקב כך ריכוז החמצן במים יורד. בהעדר חמצן ימותו הדגים ובעלי חיים אחרים. כמו כן, בתהליכי הפירוק נוצרים חומרים בעלי טעם וריח, הפוגעים באיכות המים.  </a:t>
            </a:r>
          </a:p>
          <a:p>
            <a:pPr algn="just">
              <a:defRPr/>
            </a:pPr>
            <a:r>
              <a:rPr lang="he-IL" dirty="0">
                <a:solidFill>
                  <a:schemeClr val="tx2"/>
                </a:solidFill>
              </a:rPr>
              <a:t>(זכרו! בישראל חלק ניכר ממי השתייה מקורם באגם הכנרת!)</a:t>
            </a:r>
          </a:p>
          <a:p>
            <a:pPr algn="just">
              <a:defRPr/>
            </a:pPr>
            <a:endParaRPr lang="he-IL" sz="1400" dirty="0">
              <a:solidFill>
                <a:schemeClr val="tx2"/>
              </a:solidFill>
            </a:endParaRPr>
          </a:p>
          <a:p>
            <a:pPr algn="just">
              <a:defRPr/>
            </a:pPr>
            <a:r>
              <a:rPr lang="he-IL" dirty="0">
                <a:solidFill>
                  <a:schemeClr val="tx2"/>
                </a:solidFill>
              </a:rPr>
              <a:t>מלאו את תרשים הזרימה הבא בעזרת המידע הכלול בשאלה.</a:t>
            </a:r>
          </a:p>
        </p:txBody>
      </p:sp>
      <p:graphicFrame>
        <p:nvGraphicFramePr>
          <p:cNvPr id="3" name="דיאגרמה 2"/>
          <p:cNvGraphicFramePr/>
          <p:nvPr/>
        </p:nvGraphicFramePr>
        <p:xfrm>
          <a:off x="467544" y="2857496"/>
          <a:ext cx="79795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457200" y="5357813"/>
            <a:ext cx="7978775" cy="6477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t>עקב הפירוק, ריכוז ה</a:t>
            </a:r>
            <a:r>
              <a:rPr lang="he-IL" dirty="0">
                <a:solidFill>
                  <a:schemeClr val="bg1"/>
                </a:solidFill>
              </a:rPr>
              <a:t>________ במים יורד ולכן נגרמת תמותה של ____________</a:t>
            </a:r>
          </a:p>
          <a:p>
            <a:pPr algn="ctr">
              <a:defRPr/>
            </a:pPr>
            <a:r>
              <a:rPr lang="he-IL" dirty="0">
                <a:solidFill>
                  <a:schemeClr val="bg1"/>
                </a:solidFill>
              </a:rPr>
              <a:t>וכמו כן _______ </a:t>
            </a:r>
            <a:r>
              <a:rPr lang="he-IL" dirty="0"/>
              <a:t>המים יורדת</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53A1338-94B3-4FCE-AF3E-CE0C03379FA6}"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aphicFrame>
        <p:nvGraphicFramePr>
          <p:cNvPr id="3" name="דיאגרמה 2"/>
          <p:cNvGraphicFramePr/>
          <p:nvPr>
            <p:extLst>
              <p:ext uri="{D42A27DB-BD31-4B8C-83A1-F6EECF244321}">
                <p14:modId xmlns:p14="http://schemas.microsoft.com/office/powerpoint/2010/main" val="585418699"/>
              </p:ext>
            </p:extLst>
          </p:nvPr>
        </p:nvGraphicFramePr>
        <p:xfrm>
          <a:off x="467544" y="2780928"/>
          <a:ext cx="79795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457200" y="5381625"/>
            <a:ext cx="7978775" cy="6477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עקב הפירוק ריכוז ה</a:t>
            </a:r>
            <a:r>
              <a:rPr lang="he-IL" dirty="0">
                <a:solidFill>
                  <a:schemeClr val="tx1"/>
                </a:solidFill>
              </a:rPr>
              <a:t>חמצן </a:t>
            </a:r>
            <a:r>
              <a:rPr lang="he-IL" dirty="0">
                <a:solidFill>
                  <a:prstClr val="white"/>
                </a:solidFill>
              </a:rPr>
              <a:t>במים יורד ולכן נגרמת תמותה של </a:t>
            </a:r>
            <a:r>
              <a:rPr lang="he-IL" dirty="0">
                <a:solidFill>
                  <a:schemeClr val="tx1"/>
                </a:solidFill>
              </a:rPr>
              <a:t>דגים ובעלי-חיים אחרים</a:t>
            </a:r>
          </a:p>
          <a:p>
            <a:pPr algn="ctr">
              <a:defRPr/>
            </a:pPr>
            <a:r>
              <a:rPr lang="he-IL" dirty="0">
                <a:solidFill>
                  <a:schemeClr val="bg1"/>
                </a:solidFill>
              </a:rPr>
              <a:t>וכמו כן </a:t>
            </a:r>
            <a:r>
              <a:rPr lang="he-IL" dirty="0">
                <a:solidFill>
                  <a:schemeClr val="tx1"/>
                </a:solidFill>
              </a:rPr>
              <a:t>איכות</a:t>
            </a:r>
            <a:r>
              <a:rPr lang="he-IL" dirty="0">
                <a:solidFill>
                  <a:schemeClr val="accent3"/>
                </a:solidFill>
              </a:rPr>
              <a:t> </a:t>
            </a:r>
            <a:r>
              <a:rPr lang="he-IL" dirty="0">
                <a:solidFill>
                  <a:prstClr val="white"/>
                </a:solidFill>
              </a:rPr>
              <a:t>המים יורדת</a:t>
            </a:r>
          </a:p>
        </p:txBody>
      </p:sp>
      <p:cxnSp>
        <p:nvCxnSpPr>
          <p:cNvPr id="11" name="מחבר ישר 10"/>
          <p:cNvCxnSpPr/>
          <p:nvPr/>
        </p:nvCxnSpPr>
        <p:spPr>
          <a:xfrm>
            <a:off x="4457700" y="5084763"/>
            <a:ext cx="0" cy="288925"/>
          </a:xfrm>
          <a:prstGeom prst="line">
            <a:avLst/>
          </a:prstGeom>
          <a:ln w="25400">
            <a:solidFill>
              <a:srgbClr val="1D4C7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850" y="533400"/>
            <a:ext cx="8250238" cy="28003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endParaRPr lang="he-IL" dirty="0">
              <a:solidFill>
                <a:schemeClr val="tx2"/>
              </a:solidFill>
            </a:endParaRPr>
          </a:p>
          <a:p>
            <a:pPr algn="just">
              <a:defRPr/>
            </a:pPr>
            <a:r>
              <a:rPr lang="he-IL" dirty="0">
                <a:solidFill>
                  <a:schemeClr val="tx2"/>
                </a:solidFill>
              </a:rPr>
              <a:t>עודפי דשנים המגיעים לאגמים גורמים נזקים אקולוגיים: הם גורמים להתרבות אצות, אם אין באגם בעלי חיים אוכלי אצות די הצורך, עם הזמן יפורקו רוב האצות על ידי חיידקים. </a:t>
            </a:r>
          </a:p>
          <a:p>
            <a:pPr algn="just">
              <a:defRPr/>
            </a:pPr>
            <a:r>
              <a:rPr lang="he-IL" dirty="0">
                <a:solidFill>
                  <a:schemeClr val="tx2"/>
                </a:solidFill>
              </a:rPr>
              <a:t>למעשה, תהליך הפירוק הוא תהליך הנשימה של המפרקים, שבו הם מפיקים אנרגיה מפירוק החומרים האורגניים שבאצות. החיידקים משתמשים בנשימתם בחמצן שהם קולטים מן המים, ועקב כך ריכוז החמצן במים יורד. בהעדר חמצן ימותו הדגים ובעלי חיים אחרים. כמו כן, בתהליכי הפירוק נוצרים חומרים בעלי טעם וריח, הפוגעים באיכות המים.  </a:t>
            </a:r>
          </a:p>
          <a:p>
            <a:pPr algn="just">
              <a:defRPr/>
            </a:pPr>
            <a:r>
              <a:rPr lang="he-IL" dirty="0">
                <a:solidFill>
                  <a:schemeClr val="tx2"/>
                </a:solidFill>
              </a:rPr>
              <a:t>(זכרו! בישראל חלק ניכר ממי השתייה מקורם באגם הכנרת!)</a:t>
            </a:r>
          </a:p>
          <a:p>
            <a:pPr algn="just">
              <a:defRPr/>
            </a:pPr>
            <a:endParaRPr lang="he-IL" sz="1400" dirty="0">
              <a:solidFill>
                <a:schemeClr val="tx2"/>
              </a:solidFill>
            </a:endParaRPr>
          </a:p>
          <a:p>
            <a:pPr algn="just">
              <a:defRPr/>
            </a:pPr>
            <a:r>
              <a:rPr lang="he-IL" dirty="0">
                <a:solidFill>
                  <a:schemeClr val="tx2"/>
                </a:solidFill>
              </a:rPr>
              <a:t>מלאו את תרשים הזרימה הבא בעזרת המידע הכלול בשאלה.</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F902DB7-DEEA-4764-A95A-E44BA6BEB318}"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7" name="TextBox 6"/>
          <p:cNvSpPr txBox="1"/>
          <p:nvPr/>
        </p:nvSpPr>
        <p:spPr>
          <a:xfrm>
            <a:off x="223838" y="531813"/>
            <a:ext cx="846931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8:</a:t>
            </a:r>
          </a:p>
          <a:p>
            <a:pPr algn="just">
              <a:defRPr/>
            </a:pPr>
            <a:r>
              <a:rPr lang="he-IL" dirty="0">
                <a:solidFill>
                  <a:schemeClr val="tx2"/>
                </a:solidFill>
              </a:rPr>
              <a:t>א. מדוע עודפי הדשנים המגיעים לאגמים גורמים לגידול מהיר של אצות?</a:t>
            </a:r>
          </a:p>
          <a:p>
            <a:pPr algn="just">
              <a:defRPr/>
            </a:pPr>
            <a:r>
              <a:rPr lang="he-IL" dirty="0">
                <a:solidFill>
                  <a:schemeClr val="tx2"/>
                </a:solidFill>
              </a:rPr>
              <a:t>ב. הדשנים הנפוצים ביותר הם חומרים אנאורגניים המכילים חנקן כגון אמוניה </a:t>
            </a:r>
            <a:r>
              <a:rPr lang="en-US" dirty="0">
                <a:solidFill>
                  <a:schemeClr val="tx2"/>
                </a:solidFill>
              </a:rPr>
              <a:t>NH</a:t>
            </a:r>
            <a:r>
              <a:rPr lang="en-US" baseline="-25000" dirty="0">
                <a:solidFill>
                  <a:schemeClr val="tx2"/>
                </a:solidFill>
              </a:rPr>
              <a:t>3</a:t>
            </a:r>
            <a:r>
              <a:rPr lang="he-IL" dirty="0">
                <a:solidFill>
                  <a:schemeClr val="tx2"/>
                </a:solidFill>
              </a:rPr>
              <a:t>.</a:t>
            </a:r>
            <a:endParaRPr lang="he-IL" baseline="-25000" dirty="0">
              <a:solidFill>
                <a:schemeClr val="tx2"/>
              </a:solidFill>
            </a:endParaRPr>
          </a:p>
          <a:p>
            <a:pPr algn="just">
              <a:defRPr/>
            </a:pPr>
            <a:r>
              <a:rPr lang="he-IL" dirty="0">
                <a:solidFill>
                  <a:schemeClr val="tx2"/>
                </a:solidFill>
              </a:rPr>
              <a:t>    לשם מה הצמח זקוק לחנקן?</a:t>
            </a:r>
          </a:p>
          <a:p>
            <a:pPr algn="just">
              <a:defRPr/>
            </a:pPr>
            <a:endParaRPr lang="he-IL" dirty="0">
              <a:solidFill>
                <a:schemeClr val="tx2"/>
              </a:solidFill>
            </a:endParaRPr>
          </a:p>
          <a:p>
            <a:pPr fontAlgn="auto">
              <a:spcBef>
                <a:spcPts val="0"/>
              </a:spcBef>
              <a:spcAft>
                <a:spcPts val="0"/>
              </a:spcAft>
              <a:defRPr/>
            </a:pPr>
            <a:endParaRPr lang="he-IL" b="1" kern="0"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pic>
        <p:nvPicPr>
          <p:cNvPr id="3074" name="Picture 2" descr="File:ALGAE FLOURISH IN HERRING RUN. HERRING RUN, NEAR THE PULASKI HIGHWAY, FEEDS INTO BACK RIVER. BACK RIVER FEEDS INTO... - NARA - 546868.t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1916832"/>
            <a:ext cx="3031505" cy="45701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04" y="2099846"/>
            <a:ext cx="44005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5652120" y="6429431"/>
            <a:ext cx="2076209" cy="246221"/>
          </a:xfrm>
          <a:prstGeom prst="rect">
            <a:avLst/>
          </a:prstGeom>
        </p:spPr>
        <p:txBody>
          <a:bodyPr wrap="none">
            <a:spAutoFit/>
          </a:bodyPr>
          <a:lstStyle/>
          <a:p>
            <a:pPr>
              <a:spcAft>
                <a:spcPts val="0"/>
              </a:spcAft>
            </a:pPr>
            <a:r>
              <a:rPr lang="en-US" sz="1000" dirty="0" err="1">
                <a:latin typeface="Calibri"/>
                <a:ea typeface="Calibri"/>
                <a:cs typeface="Arial"/>
              </a:rPr>
              <a:t>Aleksandrowicz</a:t>
            </a:r>
            <a:r>
              <a:rPr lang="en-US" sz="1000" dirty="0">
                <a:latin typeface="Calibri"/>
                <a:ea typeface="Calibri"/>
                <a:cs typeface="Arial"/>
              </a:rPr>
              <a:t>, Frank J. /EPA/NARA</a:t>
            </a:r>
            <a:endParaRPr lang="en-US" sz="1000" dirty="0">
              <a:effectLst/>
              <a:latin typeface="Calibri"/>
              <a:ea typeface="Calibri"/>
              <a:cs typeface="Arial"/>
            </a:endParaRPr>
          </a:p>
        </p:txBody>
      </p:sp>
      <p:sp>
        <p:nvSpPr>
          <p:cNvPr id="3" name="מלבן 2"/>
          <p:cNvSpPr/>
          <p:nvPr/>
        </p:nvSpPr>
        <p:spPr>
          <a:xfrm>
            <a:off x="611560" y="5805264"/>
            <a:ext cx="2073003" cy="246221"/>
          </a:xfrm>
          <a:prstGeom prst="rect">
            <a:avLst/>
          </a:prstGeom>
        </p:spPr>
        <p:txBody>
          <a:bodyPr wrap="none">
            <a:spAutoFit/>
          </a:bodyPr>
          <a:lstStyle/>
          <a:p>
            <a:r>
              <a:rPr lang="en-US" sz="1000" dirty="0" err="1">
                <a:latin typeface="Calibri"/>
                <a:ea typeface="Calibri"/>
                <a:cs typeface="Arial"/>
              </a:rPr>
              <a:t>Pickerell</a:t>
            </a:r>
            <a:r>
              <a:rPr lang="en-US" sz="1000" dirty="0">
                <a:latin typeface="Calibri"/>
                <a:ea typeface="Calibri"/>
                <a:cs typeface="Arial"/>
              </a:rPr>
              <a:t>, James Howard /EPA/NARA</a:t>
            </a:r>
            <a:endParaRPr lang="he-IL" sz="1000" dirty="0"/>
          </a:p>
        </p:txBody>
      </p:sp>
      <p:sp>
        <p:nvSpPr>
          <p:cNvPr id="4" name="מלבן 3"/>
          <p:cNvSpPr/>
          <p:nvPr/>
        </p:nvSpPr>
        <p:spPr>
          <a:xfrm>
            <a:off x="1030252" y="6117608"/>
            <a:ext cx="4342856" cy="338554"/>
          </a:xfrm>
          <a:prstGeom prst="rect">
            <a:avLst/>
          </a:prstGeom>
        </p:spPr>
        <p:txBody>
          <a:bodyPr wrap="none">
            <a:spAutoFit/>
          </a:bodyPr>
          <a:lstStyle/>
          <a:p>
            <a:r>
              <a:rPr lang="he-IL" sz="1600" b="1" dirty="0" smtClean="0">
                <a:solidFill>
                  <a:srgbClr val="1F497D"/>
                </a:solidFill>
              </a:rPr>
              <a:t>"פריחת" אצות במקווי מים מזוהמים בעודפי דשנים</a:t>
            </a:r>
            <a:endParaRPr lang="he-IL"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0F37D0-3E69-42B1-9AAC-43FA1AF15CF5}"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417513" y="2130425"/>
            <a:ext cx="8215312" cy="179863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א</a:t>
            </a:r>
            <a:r>
              <a:rPr lang="he-IL" kern="0" dirty="0">
                <a:latin typeface="Arial"/>
                <a:cs typeface="Arial"/>
              </a:rPr>
              <a:t>. כמו יתר הצמחים, גם האצות זקוקות לחומרים </a:t>
            </a:r>
            <a:r>
              <a:rPr lang="he-IL" kern="0" noProof="1">
                <a:latin typeface="Arial"/>
                <a:cs typeface="Arial"/>
              </a:rPr>
              <a:t>אנאורגניים</a:t>
            </a:r>
            <a:r>
              <a:rPr lang="he-IL" kern="0" dirty="0">
                <a:latin typeface="Arial"/>
                <a:cs typeface="Arial"/>
              </a:rPr>
              <a:t> שהן קולטות מן הסביבה, כדי</a:t>
            </a:r>
          </a:p>
          <a:p>
            <a:pPr fontAlgn="auto">
              <a:spcBef>
                <a:spcPts val="0"/>
              </a:spcBef>
              <a:spcAft>
                <a:spcPts val="0"/>
              </a:spcAft>
              <a:defRPr/>
            </a:pPr>
            <a:r>
              <a:rPr lang="he-IL" kern="0" dirty="0">
                <a:latin typeface="Arial"/>
                <a:cs typeface="Arial"/>
              </a:rPr>
              <a:t>    לייצר חומרים אורגניים לבניית תאי גופן. לכן, ככל שריכוז חומרי הדשן בסביבתן יהיה גדול </a:t>
            </a:r>
          </a:p>
          <a:p>
            <a:pPr fontAlgn="auto">
              <a:spcBef>
                <a:spcPts val="0"/>
              </a:spcBef>
              <a:spcAft>
                <a:spcPts val="0"/>
              </a:spcAft>
              <a:defRPr/>
            </a:pPr>
            <a:r>
              <a:rPr lang="he-IL" kern="0" dirty="0">
                <a:latin typeface="Arial"/>
                <a:cs typeface="Arial"/>
              </a:rPr>
              <a:t>    יותר, כך קצב הגידול שלהן יהיה גבוה יותר. </a:t>
            </a:r>
          </a:p>
          <a:p>
            <a:pPr fontAlgn="auto">
              <a:spcBef>
                <a:spcPts val="0"/>
              </a:spcBef>
              <a:spcAft>
                <a:spcPts val="0"/>
              </a:spcAft>
              <a:defRPr/>
            </a:pPr>
            <a:r>
              <a:rPr lang="he-IL" kern="0" dirty="0">
                <a:latin typeface="Arial"/>
                <a:cs typeface="Arial"/>
              </a:rPr>
              <a:t>ב. הצמח זקוק לחנקן לשם בניית תרכובות אורגניות שמכילות חנקן כגון חלבונים וחומצות </a:t>
            </a:r>
          </a:p>
          <a:p>
            <a:pPr fontAlgn="auto">
              <a:spcBef>
                <a:spcPts val="0"/>
              </a:spcBef>
              <a:spcAft>
                <a:spcPts val="0"/>
              </a:spcAft>
              <a:defRPr/>
            </a:pPr>
            <a:r>
              <a:rPr lang="he-IL" kern="0" dirty="0">
                <a:latin typeface="Arial"/>
                <a:cs typeface="Arial"/>
              </a:rPr>
              <a:t>    גרעין (</a:t>
            </a:r>
            <a:r>
              <a:rPr lang="en-US" kern="0" dirty="0">
                <a:latin typeface="Arial"/>
                <a:cs typeface="Arial"/>
              </a:rPr>
              <a:t>DNA</a:t>
            </a:r>
            <a:r>
              <a:rPr lang="he-IL" kern="0" dirty="0">
                <a:latin typeface="Arial"/>
                <a:cs typeface="Arial"/>
              </a:rPr>
              <a:t> ו-</a:t>
            </a:r>
            <a:r>
              <a:rPr lang="en-US" kern="0" dirty="0">
                <a:latin typeface="Arial"/>
                <a:cs typeface="Arial"/>
              </a:rPr>
              <a:t>RNA</a:t>
            </a:r>
            <a:r>
              <a:rPr lang="he-IL" kern="0" dirty="0">
                <a:latin typeface="Arial"/>
                <a:cs typeface="Arial"/>
              </a:rPr>
              <a:t>).</a:t>
            </a:r>
          </a:p>
        </p:txBody>
      </p:sp>
      <p:sp>
        <p:nvSpPr>
          <p:cNvPr id="8" name="TextBox 7"/>
          <p:cNvSpPr txBox="1"/>
          <p:nvPr/>
        </p:nvSpPr>
        <p:spPr>
          <a:xfrm>
            <a:off x="223838" y="531813"/>
            <a:ext cx="846931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8:</a:t>
            </a:r>
          </a:p>
          <a:p>
            <a:pPr algn="just">
              <a:defRPr/>
            </a:pPr>
            <a:r>
              <a:rPr lang="he-IL" dirty="0">
                <a:solidFill>
                  <a:schemeClr val="tx2"/>
                </a:solidFill>
              </a:rPr>
              <a:t>א. מדוע עודפי הדשנים המגיעים לאגמים גורמים לגידול מהיר של אצות?</a:t>
            </a:r>
          </a:p>
          <a:p>
            <a:pPr algn="just">
              <a:defRPr/>
            </a:pPr>
            <a:r>
              <a:rPr lang="he-IL" dirty="0">
                <a:solidFill>
                  <a:schemeClr val="tx2"/>
                </a:solidFill>
              </a:rPr>
              <a:t>ב. הדשנים הנפוצים ביותר הם חומרים אנאורגניים המכילים חנקן כגון אמוניה </a:t>
            </a:r>
            <a:r>
              <a:rPr lang="en-US" dirty="0">
                <a:solidFill>
                  <a:schemeClr val="tx2"/>
                </a:solidFill>
              </a:rPr>
              <a:t>NH</a:t>
            </a:r>
            <a:r>
              <a:rPr lang="en-US" baseline="-25000" dirty="0">
                <a:solidFill>
                  <a:schemeClr val="tx2"/>
                </a:solidFill>
              </a:rPr>
              <a:t>3</a:t>
            </a:r>
            <a:r>
              <a:rPr lang="he-IL" dirty="0">
                <a:solidFill>
                  <a:schemeClr val="tx2"/>
                </a:solidFill>
              </a:rPr>
              <a:t>.</a:t>
            </a:r>
            <a:endParaRPr lang="he-IL" baseline="-25000" dirty="0">
              <a:solidFill>
                <a:schemeClr val="tx2"/>
              </a:solidFill>
            </a:endParaRPr>
          </a:p>
          <a:p>
            <a:pPr algn="just">
              <a:defRPr/>
            </a:pPr>
            <a:r>
              <a:rPr lang="he-IL" dirty="0">
                <a:solidFill>
                  <a:schemeClr val="tx2"/>
                </a:solidFill>
              </a:rPr>
              <a:t>    לשם מה הצמח זקוק לחנקן?</a:t>
            </a:r>
            <a:endParaRPr lang="he-IL" b="1" kern="0"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AD290B-EBF3-4598-ADA0-5E1BF423BE28}" type="slidenum">
              <a:rPr lang="he-IL" sz="1800" smtClean="0"/>
              <a:pPr fontAlgn="base">
                <a:spcBef>
                  <a:spcPct val="0"/>
                </a:spcBef>
                <a:spcAft>
                  <a:spcPct val="0"/>
                </a:spcAft>
                <a:defRPr/>
              </a:pPr>
              <a:t>15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דרכים להקטנת נזקי הדישון</a:t>
            </a:r>
            <a:endParaRPr lang="he-IL" sz="1800" dirty="0" smtClean="0"/>
          </a:p>
        </p:txBody>
      </p:sp>
      <p:sp>
        <p:nvSpPr>
          <p:cNvPr id="7" name="TextBox 6"/>
          <p:cNvSpPr txBox="1"/>
          <p:nvPr/>
        </p:nvSpPr>
        <p:spPr>
          <a:xfrm>
            <a:off x="395288" y="627063"/>
            <a:ext cx="8408987" cy="3089275"/>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solidFill>
                  <a:prstClr val="black"/>
                </a:solidFill>
              </a:rPr>
              <a:t>אחת הדרכים למנוע את זיהום הסביבה על ידי דשנים,</a:t>
            </a:r>
          </a:p>
          <a:p>
            <a:pPr algn="just">
              <a:defRPr/>
            </a:pPr>
            <a:r>
              <a:rPr lang="he-IL" dirty="0">
                <a:solidFill>
                  <a:prstClr val="black"/>
                </a:solidFill>
              </a:rPr>
              <a:t>היא להשתמש </a:t>
            </a:r>
            <a:r>
              <a:rPr lang="he-IL" dirty="0">
                <a:solidFill>
                  <a:schemeClr val="accent3"/>
                </a:solidFill>
              </a:rPr>
              <a:t>בזבל אורגני </a:t>
            </a:r>
            <a:r>
              <a:rPr lang="he-IL" dirty="0">
                <a:solidFill>
                  <a:prstClr val="black"/>
                </a:solidFill>
              </a:rPr>
              <a:t>(זבל שמכיל תרכובות אורגניות</a:t>
            </a:r>
          </a:p>
          <a:p>
            <a:pPr algn="just">
              <a:defRPr/>
            </a:pPr>
            <a:r>
              <a:rPr lang="he-IL" dirty="0"/>
              <a:t>שמקורן </a:t>
            </a:r>
            <a:r>
              <a:rPr lang="he-IL" dirty="0">
                <a:solidFill>
                  <a:prstClr val="black"/>
                </a:solidFill>
              </a:rPr>
              <a:t>בשרידים ובהפרשות של בעלי חיים וצמחים</a:t>
            </a:r>
            <a:r>
              <a:rPr lang="he-IL" noProof="1">
                <a:solidFill>
                  <a:prstClr val="black"/>
                </a:solidFill>
              </a:rPr>
              <a:t>) </a:t>
            </a:r>
            <a:r>
              <a:rPr lang="he-IL" noProof="1">
                <a:solidFill>
                  <a:schemeClr val="accent3"/>
                </a:solidFill>
              </a:rPr>
              <a:t>ובקומפוסט</a:t>
            </a:r>
            <a:r>
              <a:rPr lang="he-IL" noProof="1">
                <a:solidFill>
                  <a:prstClr val="black"/>
                </a:solidFill>
              </a:rPr>
              <a:t>.  </a:t>
            </a:r>
          </a:p>
          <a:p>
            <a:pPr algn="just">
              <a:defRPr/>
            </a:pPr>
            <a:r>
              <a:rPr lang="he-IL" noProof="1">
                <a:solidFill>
                  <a:prstClr val="black"/>
                </a:solidFill>
              </a:rPr>
              <a:t>קומפוסט הוא זבל אורגני המיוצר מפסולת אורגנית כגון </a:t>
            </a:r>
          </a:p>
          <a:p>
            <a:pPr algn="just">
              <a:defRPr/>
            </a:pPr>
            <a:r>
              <a:rPr lang="he-IL" noProof="1">
                <a:solidFill>
                  <a:prstClr val="black"/>
                </a:solidFill>
              </a:rPr>
              <a:t>אשפה ביתית, הפרשות בעלי חיים ושאריות </a:t>
            </a:r>
            <a:r>
              <a:rPr lang="he-IL" dirty="0">
                <a:solidFill>
                  <a:prstClr val="black"/>
                </a:solidFill>
              </a:rPr>
              <a:t>של גידולים חקלאיים,</a:t>
            </a:r>
          </a:p>
          <a:p>
            <a:pPr algn="just">
              <a:defRPr/>
            </a:pPr>
            <a:r>
              <a:rPr lang="he-IL" dirty="0">
                <a:solidFill>
                  <a:prstClr val="black"/>
                </a:solidFill>
              </a:rPr>
              <a:t>העוברים פירוק חלקי בעזרת מיקרואורגניזמים (חיידקים ופטריות).</a:t>
            </a:r>
          </a:p>
          <a:p>
            <a:pPr algn="just">
              <a:defRPr/>
            </a:pPr>
            <a:r>
              <a:rPr lang="he-IL" dirty="0">
                <a:solidFill>
                  <a:prstClr val="black"/>
                </a:solidFill>
              </a:rPr>
              <a:t>החומרים האורגניים שבזבל אינם כה מסיסים כמו חומרי הדשן </a:t>
            </a:r>
          </a:p>
          <a:p>
            <a:pPr algn="just">
              <a:defRPr/>
            </a:pPr>
            <a:r>
              <a:rPr lang="he-IL" noProof="1">
                <a:solidFill>
                  <a:prstClr val="black"/>
                </a:solidFill>
              </a:rPr>
              <a:t>האנאורגני,</a:t>
            </a:r>
            <a:r>
              <a:rPr lang="he-IL" dirty="0">
                <a:solidFill>
                  <a:prstClr val="black"/>
                </a:solidFill>
              </a:rPr>
              <a:t> ולכן אינם נשטפים למי התהום ולאגמים. </a:t>
            </a:r>
          </a:p>
          <a:p>
            <a:pPr algn="just">
              <a:defRPr/>
            </a:pPr>
            <a:r>
              <a:rPr lang="he-IL" dirty="0">
                <a:solidFill>
                  <a:prstClr val="black"/>
                </a:solidFill>
              </a:rPr>
              <a:t>הם עוברים פירוק אִטי על ידי המפרקים, </a:t>
            </a:r>
            <a:r>
              <a:rPr lang="he-IL" noProof="1">
                <a:solidFill>
                  <a:prstClr val="black"/>
                </a:solidFill>
              </a:rPr>
              <a:t>לחומרים אנאורגניים,</a:t>
            </a:r>
          </a:p>
          <a:p>
            <a:pPr algn="just">
              <a:defRPr/>
            </a:pPr>
            <a:r>
              <a:rPr lang="he-IL" dirty="0">
                <a:solidFill>
                  <a:prstClr val="black"/>
                </a:solidFill>
              </a:rPr>
              <a:t>הניתנים לניצול על ידי הצמחים בשדה.</a:t>
            </a:r>
          </a:p>
          <a:p>
            <a:pPr algn="just">
              <a:defRPr/>
            </a:pPr>
            <a:endParaRPr lang="he-IL" dirty="0">
              <a:solidFill>
                <a:prstClr val="black"/>
              </a:solidFill>
            </a:endParaRPr>
          </a:p>
          <a:p>
            <a:pPr algn="just">
              <a:defRPr/>
            </a:pPr>
            <a:r>
              <a:rPr lang="he-IL" dirty="0">
                <a:solidFill>
                  <a:prstClr val="black"/>
                </a:solidFill>
              </a:rPr>
              <a:t> </a:t>
            </a:r>
          </a:p>
          <a:p>
            <a:pPr algn="just">
              <a:defRPr/>
            </a:pPr>
            <a:endParaRPr lang="he-IL" dirty="0">
              <a:solidFill>
                <a:prstClr val="black"/>
              </a:solidFill>
            </a:endParaRPr>
          </a:p>
          <a:p>
            <a:pPr algn="just">
              <a:defRPr/>
            </a:pPr>
            <a:endParaRPr lang="he-IL" dirty="0">
              <a:solidFill>
                <a:prstClr val="black"/>
              </a:solidFill>
            </a:endParaRPr>
          </a:p>
        </p:txBody>
      </p:sp>
      <p:grpSp>
        <p:nvGrpSpPr>
          <p:cNvPr id="62470" name="קבוצה 9"/>
          <p:cNvGrpSpPr>
            <a:grpSpLocks/>
          </p:cNvGrpSpPr>
          <p:nvPr/>
        </p:nvGrpSpPr>
        <p:grpSpPr bwMode="auto">
          <a:xfrm>
            <a:off x="4248150" y="4356100"/>
            <a:ext cx="4198938" cy="1187450"/>
            <a:chOff x="2445095" y="5406355"/>
            <a:chExt cx="4198166" cy="1188322"/>
          </a:xfrm>
        </p:grpSpPr>
        <p:pic>
          <p:nvPicPr>
            <p:cNvPr id="6247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095" y="5406355"/>
              <a:ext cx="1917102" cy="11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36" y="5432627"/>
              <a:ext cx="1724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חץ ימינה 14"/>
            <p:cNvSpPr/>
            <p:nvPr/>
          </p:nvSpPr>
          <p:spPr>
            <a:xfrm>
              <a:off x="4521163" y="5833707"/>
              <a:ext cx="266651" cy="360627"/>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60423" name="TextBox 16"/>
          <p:cNvSpPr txBox="1">
            <a:spLocks noChangeArrowheads="1"/>
          </p:cNvSpPr>
          <p:nvPr/>
        </p:nvSpPr>
        <p:spPr bwMode="auto">
          <a:xfrm>
            <a:off x="357188" y="4500563"/>
            <a:ext cx="2497137" cy="9239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noProof="1">
                <a:solidFill>
                  <a:srgbClr val="000000"/>
                </a:solidFill>
                <a:latin typeface="Arial" charset="0"/>
                <a:cs typeface="Arial" charset="0"/>
              </a:rPr>
              <a:t>קומפוסטר </a:t>
            </a:r>
            <a:r>
              <a:rPr lang="he-IL" dirty="0">
                <a:solidFill>
                  <a:srgbClr val="000000"/>
                </a:solidFill>
                <a:latin typeface="Arial" charset="0"/>
                <a:cs typeface="Arial" charset="0"/>
              </a:rPr>
              <a:t>ביתי:</a:t>
            </a:r>
          </a:p>
          <a:p>
            <a:pPr algn="ctr">
              <a:defRPr/>
            </a:pPr>
            <a:r>
              <a:rPr lang="he-IL" dirty="0">
                <a:solidFill>
                  <a:srgbClr val="000000"/>
                </a:solidFill>
                <a:latin typeface="Arial" charset="0"/>
                <a:cs typeface="Arial" charset="0"/>
              </a:rPr>
              <a:t> מְכָל שבו שמים שרידי אשפה אורגנית ביתית</a:t>
            </a:r>
          </a:p>
        </p:txBody>
      </p:sp>
      <p:sp>
        <p:nvSpPr>
          <p:cNvPr id="60424" name="TextBox 17"/>
          <p:cNvSpPr txBox="1">
            <a:spLocks noChangeArrowheads="1"/>
          </p:cNvSpPr>
          <p:nvPr/>
        </p:nvSpPr>
        <p:spPr bwMode="auto">
          <a:xfrm>
            <a:off x="3983038" y="5661025"/>
            <a:ext cx="4684712" cy="646113"/>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dirty="0">
                <a:latin typeface="Arial" charset="0"/>
                <a:cs typeface="Arial" charset="0"/>
              </a:rPr>
              <a:t>האשפה מתפרקת  פירוק חלקי בתוך הקומפוסטר </a:t>
            </a:r>
          </a:p>
          <a:p>
            <a:pPr algn="ctr">
              <a:defRPr/>
            </a:pPr>
            <a:r>
              <a:rPr lang="he-IL" dirty="0">
                <a:latin typeface="Arial" charset="0"/>
                <a:cs typeface="Arial" charset="0"/>
              </a:rPr>
              <a:t>והופכת לקומפוסט</a:t>
            </a:r>
          </a:p>
        </p:txBody>
      </p:sp>
      <p:grpSp>
        <p:nvGrpSpPr>
          <p:cNvPr id="62473" name="קבוצה 13"/>
          <p:cNvGrpSpPr>
            <a:grpSpLocks/>
          </p:cNvGrpSpPr>
          <p:nvPr/>
        </p:nvGrpSpPr>
        <p:grpSpPr bwMode="auto">
          <a:xfrm>
            <a:off x="384175" y="836613"/>
            <a:ext cx="2522538" cy="3730625"/>
            <a:chOff x="384175" y="836613"/>
            <a:chExt cx="2522538" cy="3730625"/>
          </a:xfrm>
        </p:grpSpPr>
        <p:pic>
          <p:nvPicPr>
            <p:cNvPr id="6247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75" y="836613"/>
              <a:ext cx="2466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מלבן 1"/>
            <p:cNvSpPr>
              <a:spLocks noChangeArrowheads="1"/>
            </p:cNvSpPr>
            <p:nvPr/>
          </p:nvSpPr>
          <p:spPr bwMode="auto">
            <a:xfrm>
              <a:off x="384175" y="4197350"/>
              <a:ext cx="2522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200" dirty="0"/>
                <a:t>©Shutterstock.com/ Kate Connes</a:t>
              </a:r>
              <a:r>
                <a:rPr lang="en-US" altLang="he-IL" dirty="0"/>
                <a:t> </a:t>
              </a:r>
              <a:endParaRPr lang="he-IL" altLang="he-IL" dirty="0"/>
            </a:p>
          </p:txBody>
        </p:sp>
      </p:gr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4E8C29-BE8A-42D1-8EFB-5751C68A4100}"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a:t>
            </a:r>
            <a:endParaRPr lang="he-IL" sz="1800" dirty="0" smtClean="0"/>
          </a:p>
        </p:txBody>
      </p:sp>
      <p:sp>
        <p:nvSpPr>
          <p:cNvPr id="7" name="TextBox 6"/>
          <p:cNvSpPr txBox="1"/>
          <p:nvPr/>
        </p:nvSpPr>
        <p:spPr>
          <a:xfrm>
            <a:off x="395288" y="500063"/>
            <a:ext cx="81788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9:</a:t>
            </a:r>
          </a:p>
          <a:p>
            <a:pPr algn="just">
              <a:defRPr/>
            </a:pPr>
            <a:r>
              <a:rPr lang="he-IL" dirty="0">
                <a:solidFill>
                  <a:schemeClr val="tx2"/>
                </a:solidFill>
              </a:rPr>
              <a:t>אקולוגים ממליצים להשתמש בפסולת אורגנית שהצטברה בבית (לדוגמה, קליפות של פֵּרות וירקות) לשם דישון הגינה הביתית. הסבירו כיצד הצמחים יכולים לנצל את החנקן שבפסולת האורגנית הביתית. </a:t>
            </a:r>
            <a:endParaRPr lang="he-IL" b="1" kern="0"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F4FC91A-8310-4A2F-B41B-49329554E7DB}"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363538" y="2420938"/>
            <a:ext cx="8215312" cy="13525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בפסולת </a:t>
            </a:r>
            <a:r>
              <a:rPr lang="he-IL" kern="0" dirty="0">
                <a:latin typeface="Arial"/>
                <a:cs typeface="Arial"/>
              </a:rPr>
              <a:t>האורגנית יש תרכובות אורגניות המכילות חנקן כגון חלבונים וחומצות גרעין (</a:t>
            </a:r>
            <a:r>
              <a:rPr lang="en-US" kern="0" dirty="0">
                <a:latin typeface="Arial"/>
                <a:cs typeface="Arial"/>
              </a:rPr>
              <a:t>DNA</a:t>
            </a:r>
            <a:endParaRPr lang="he-IL" kern="0" dirty="0">
              <a:latin typeface="Arial"/>
              <a:cs typeface="Arial"/>
            </a:endParaRPr>
          </a:p>
          <a:p>
            <a:pPr fontAlgn="auto">
              <a:spcBef>
                <a:spcPts val="0"/>
              </a:spcBef>
              <a:spcAft>
                <a:spcPts val="0"/>
              </a:spcAft>
              <a:defRPr/>
            </a:pPr>
            <a:r>
              <a:rPr lang="he-IL" kern="0" dirty="0">
                <a:latin typeface="Arial"/>
                <a:cs typeface="Arial"/>
              </a:rPr>
              <a:t> ו-</a:t>
            </a:r>
            <a:r>
              <a:rPr lang="en-US" kern="0" dirty="0">
                <a:latin typeface="Arial"/>
                <a:cs typeface="Arial"/>
              </a:rPr>
              <a:t>RNA</a:t>
            </a:r>
            <a:r>
              <a:rPr lang="he-IL" kern="0" dirty="0">
                <a:latin typeface="Arial"/>
                <a:cs typeface="Arial"/>
              </a:rPr>
              <a:t>). החומרים האלה מפורקים על ידי המפרקים הנמצאים בקרקע לתרכובות </a:t>
            </a:r>
            <a:r>
              <a:rPr lang="he-IL" kern="0" noProof="1">
                <a:latin typeface="Arial"/>
                <a:cs typeface="Arial"/>
              </a:rPr>
              <a:t>חנקן אנאורגניות כגון </a:t>
            </a:r>
            <a:r>
              <a:rPr lang="he-IL" kern="0" dirty="0">
                <a:latin typeface="Arial"/>
                <a:cs typeface="Arial"/>
              </a:rPr>
              <a:t>אמוניה (</a:t>
            </a:r>
            <a:r>
              <a:rPr lang="en-US" kern="0" dirty="0">
                <a:latin typeface="Arial"/>
                <a:cs typeface="Arial"/>
              </a:rPr>
              <a:t>(NH</a:t>
            </a:r>
            <a:r>
              <a:rPr lang="en-US" kern="0" baseline="-25000" dirty="0">
                <a:latin typeface="Arial"/>
                <a:cs typeface="Arial"/>
              </a:rPr>
              <a:t>3</a:t>
            </a:r>
            <a:r>
              <a:rPr lang="en-US" sz="1200" kern="0" dirty="0">
                <a:latin typeface="Arial"/>
                <a:cs typeface="Arial"/>
              </a:rPr>
              <a:t> </a:t>
            </a:r>
            <a:r>
              <a:rPr lang="he-IL" kern="0" dirty="0">
                <a:latin typeface="Arial"/>
                <a:cs typeface="Arial"/>
              </a:rPr>
              <a:t>, הזמינות לניצול </a:t>
            </a:r>
            <a:r>
              <a:rPr lang="he-IL" kern="0" dirty="0">
                <a:solidFill>
                  <a:sysClr val="windowText" lastClr="000000"/>
                </a:solidFill>
                <a:latin typeface="Arial"/>
                <a:cs typeface="Arial"/>
              </a:rPr>
              <a:t>על ידי הצמחים.</a:t>
            </a:r>
          </a:p>
        </p:txBody>
      </p:sp>
      <p:sp>
        <p:nvSpPr>
          <p:cNvPr id="8" name="TextBox 7"/>
          <p:cNvSpPr txBox="1"/>
          <p:nvPr/>
        </p:nvSpPr>
        <p:spPr>
          <a:xfrm>
            <a:off x="395288" y="500063"/>
            <a:ext cx="81788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9:</a:t>
            </a:r>
          </a:p>
          <a:p>
            <a:pPr algn="just">
              <a:defRPr/>
            </a:pPr>
            <a:r>
              <a:rPr lang="he-IL" dirty="0">
                <a:solidFill>
                  <a:schemeClr val="tx2"/>
                </a:solidFill>
              </a:rPr>
              <a:t>אקולוגים ממליצים להשתמש בפסולת אורגנית שהצטברה בבית (לדוגמה, קליפות של פֵּרות וירקות) לשם דישון הגינה הביתית. הסבירו כיצד הצמחים יכולים לנצל את החנקן שבפסולת האורגנית הביתית. </a:t>
            </a:r>
            <a:endParaRPr lang="he-IL" b="1" kern="0"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82613"/>
            <a:ext cx="8358188" cy="36385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הדברה היא פגיעה במזיקים</a:t>
            </a:r>
            <a:r>
              <a:rPr lang="he-IL" dirty="0" smtClean="0">
                <a:solidFill>
                  <a:prstClr val="black"/>
                </a:solidFill>
              </a:rPr>
              <a:t> לחקלאות כגון: </a:t>
            </a:r>
            <a:r>
              <a:rPr lang="he-IL" dirty="0" smtClean="0">
                <a:solidFill>
                  <a:srgbClr val="000000"/>
                </a:solidFill>
              </a:rPr>
              <a:t>צמחים, פטריות ובעלי חיים.</a:t>
            </a:r>
          </a:p>
          <a:p>
            <a:pPr lvl="0" algn="ctr" eaLnBrk="1" hangingPunct="1">
              <a:defRPr/>
            </a:pPr>
            <a:r>
              <a:rPr lang="he-IL" u="sng" dirty="0">
                <a:solidFill>
                  <a:prstClr val="black"/>
                </a:solidFill>
              </a:rPr>
              <a:t>יש </a:t>
            </a:r>
            <a:r>
              <a:rPr lang="he-IL" u="sng" dirty="0">
                <a:solidFill>
                  <a:srgbClr val="000000"/>
                </a:solidFill>
              </a:rPr>
              <a:t>שתי שיטות הדברה עיקריות</a:t>
            </a:r>
            <a:r>
              <a:rPr lang="he-IL" dirty="0" smtClean="0">
                <a:solidFill>
                  <a:srgbClr val="000000"/>
                </a:solidFill>
              </a:rPr>
              <a:t>:</a:t>
            </a:r>
          </a:p>
          <a:p>
            <a:pPr lvl="0" eaLnBrk="1" hangingPunct="1">
              <a:defRPr/>
            </a:pPr>
            <a:endParaRPr lang="he-IL" dirty="0">
              <a:solidFill>
                <a:srgbClr val="000000"/>
              </a:solidFill>
            </a:endParaRPr>
          </a:p>
          <a:p>
            <a:pPr eaLnBrk="1" hangingPunct="1">
              <a:defRPr/>
            </a:pPr>
            <a:r>
              <a:rPr lang="he-IL" b="1" dirty="0" smtClean="0">
                <a:solidFill>
                  <a:srgbClr val="FF6600"/>
                </a:solidFill>
              </a:rPr>
              <a:t>הדברה כימית </a:t>
            </a:r>
            <a:endParaRPr lang="he-IL" dirty="0">
              <a:solidFill>
                <a:srgbClr val="000000"/>
              </a:solidFill>
            </a:endParaRPr>
          </a:p>
          <a:p>
            <a:pPr eaLnBrk="1" hangingPunct="1">
              <a:defRPr/>
            </a:pPr>
            <a:r>
              <a:rPr lang="he-IL" dirty="0" smtClean="0">
                <a:solidFill>
                  <a:srgbClr val="000000"/>
                </a:solidFill>
              </a:rPr>
              <a:t>פגיעה במזיקים </a:t>
            </a:r>
            <a:r>
              <a:rPr lang="he-IL" dirty="0" smtClean="0">
                <a:solidFill>
                  <a:prstClr val="black"/>
                </a:solidFill>
              </a:rPr>
              <a:t>בעזרת </a:t>
            </a:r>
            <a:r>
              <a:rPr lang="he-IL" dirty="0" smtClean="0">
                <a:solidFill>
                  <a:srgbClr val="000000"/>
                </a:solidFill>
              </a:rPr>
              <a:t>חומר כימי, </a:t>
            </a:r>
          </a:p>
          <a:p>
            <a:pPr eaLnBrk="1" hangingPunct="1">
              <a:defRPr/>
            </a:pPr>
            <a:r>
              <a:rPr lang="he-IL" dirty="0" smtClean="0">
                <a:solidFill>
                  <a:srgbClr val="000000"/>
                </a:solidFill>
              </a:rPr>
              <a:t>שהיא השיטה הנפוצה ביותר.</a:t>
            </a:r>
          </a:p>
          <a:p>
            <a:pPr eaLnBrk="1" hangingPunct="1">
              <a:defRPr/>
            </a:pPr>
            <a:endParaRPr lang="he-IL" dirty="0" smtClean="0">
              <a:solidFill>
                <a:srgbClr val="000000"/>
              </a:solidFill>
            </a:endParaRPr>
          </a:p>
          <a:p>
            <a:pPr eaLnBrk="1" hangingPunct="1">
              <a:defRPr/>
            </a:pPr>
            <a:endParaRPr lang="he-IL" b="1" dirty="0" smtClean="0">
              <a:solidFill>
                <a:srgbClr val="FF6600"/>
              </a:solidFill>
            </a:endParaRPr>
          </a:p>
          <a:p>
            <a:pPr eaLnBrk="1" hangingPunct="1">
              <a:defRPr/>
            </a:pPr>
            <a:r>
              <a:rPr lang="he-IL" b="1" dirty="0" smtClean="0">
                <a:solidFill>
                  <a:srgbClr val="FF6600"/>
                </a:solidFill>
              </a:rPr>
              <a:t>הדברה ביולוגית </a:t>
            </a:r>
          </a:p>
          <a:p>
            <a:pPr eaLnBrk="1" hangingPunct="1">
              <a:defRPr/>
            </a:pPr>
            <a:r>
              <a:rPr lang="he-IL" dirty="0" smtClean="0">
                <a:solidFill>
                  <a:prstClr val="black"/>
                </a:solidFill>
              </a:rPr>
              <a:t>הדברת המזיקים בעזרת אויב טבעי שלהם, שהוא טפיל של האורגניזם המזיק (או גורם לו מחלה), טורף שלו או מתחרה שלו.</a:t>
            </a:r>
          </a:p>
          <a:p>
            <a:pPr eaLnBrk="1" hangingPunct="1">
              <a:defRPr/>
            </a:pPr>
            <a:r>
              <a:rPr lang="he-IL" dirty="0" smtClean="0">
                <a:solidFill>
                  <a:prstClr val="black"/>
                </a:solidFill>
              </a:rPr>
              <a:t> דוגמאות:</a:t>
            </a:r>
          </a:p>
          <a:p>
            <a:pPr eaLnBrk="1" hangingPunct="1">
              <a:defRPr/>
            </a:pPr>
            <a:endParaRPr lang="he-IL" dirty="0" smtClean="0">
              <a:solidFill>
                <a:prstClr val="black"/>
              </a:solidFill>
            </a:endParaRPr>
          </a:p>
          <a:p>
            <a:pPr eaLnBrk="1" hangingPunct="1">
              <a:defRPr/>
            </a:pPr>
            <a:endParaRPr lang="he-IL" u="sng" dirty="0" smtClean="0">
              <a:solidFill>
                <a:srgbClr val="FF6600"/>
              </a:solidFill>
            </a:endParaRPr>
          </a:p>
          <a:p>
            <a:pPr eaLnBrk="1" hangingPunct="1">
              <a:defRPr/>
            </a:pPr>
            <a:endParaRPr lang="he-IL" u="sng" dirty="0">
              <a:solidFill>
                <a:srgbClr val="FF6600"/>
              </a:solidFill>
            </a:endParaRPr>
          </a:p>
          <a:p>
            <a:pPr eaLnBrk="1" hangingPunct="1">
              <a:defRPr/>
            </a:pPr>
            <a:endParaRPr lang="he-IL" u="sng" dirty="0" smtClean="0">
              <a:solidFill>
                <a:srgbClr val="FF6600"/>
              </a:solidFill>
            </a:endParaRPr>
          </a:p>
          <a:p>
            <a:pPr eaLnBrk="1" hangingPunct="1">
              <a:defRPr/>
            </a:pPr>
            <a:endParaRPr lang="he-IL" u="sng" dirty="0" smtClean="0">
              <a:solidFill>
                <a:srgbClr val="FF6600"/>
              </a:solidFill>
            </a:endParaRPr>
          </a:p>
        </p:txBody>
      </p:sp>
      <p:sp>
        <p:nvSpPr>
          <p:cNvPr id="12390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הדברה כימית והדברה ביולוגית</a:t>
            </a:r>
            <a:endParaRPr lang="he-IL" sz="1800" dirty="0" smtClean="0">
              <a:solidFill>
                <a:srgbClr val="FF6600"/>
              </a:solidFill>
            </a:endParaRPr>
          </a:p>
        </p:txBody>
      </p:sp>
      <p:pic>
        <p:nvPicPr>
          <p:cNvPr id="123910" name="תמונה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413" y="1218133"/>
            <a:ext cx="127476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2" name="קבוצה 4"/>
          <p:cNvGrpSpPr>
            <a:grpSpLocks/>
          </p:cNvGrpSpPr>
          <p:nvPr/>
        </p:nvGrpSpPr>
        <p:grpSpPr bwMode="auto">
          <a:xfrm>
            <a:off x="539750" y="3551832"/>
            <a:ext cx="8313465" cy="2757488"/>
            <a:chOff x="194374" y="3855454"/>
            <a:chExt cx="8312199" cy="2757954"/>
          </a:xfrm>
        </p:grpSpPr>
        <p:grpSp>
          <p:nvGrpSpPr>
            <p:cNvPr id="123914" name="קבוצה 2"/>
            <p:cNvGrpSpPr>
              <a:grpSpLocks/>
            </p:cNvGrpSpPr>
            <p:nvPr/>
          </p:nvGrpSpPr>
          <p:grpSpPr bwMode="auto">
            <a:xfrm>
              <a:off x="672976" y="3855454"/>
              <a:ext cx="7833597" cy="2757954"/>
              <a:chOff x="695943" y="4077363"/>
              <a:chExt cx="7833597" cy="2757954"/>
            </a:xfrm>
          </p:grpSpPr>
          <p:grpSp>
            <p:nvGrpSpPr>
              <p:cNvPr id="123918" name="קבוצה 8"/>
              <p:cNvGrpSpPr>
                <a:grpSpLocks/>
              </p:cNvGrpSpPr>
              <p:nvPr/>
            </p:nvGrpSpPr>
            <p:grpSpPr bwMode="auto">
              <a:xfrm>
                <a:off x="5358306" y="6020526"/>
                <a:ext cx="3171234" cy="814791"/>
                <a:chOff x="5358306" y="6020526"/>
                <a:chExt cx="3171234" cy="814791"/>
              </a:xfrm>
            </p:grpSpPr>
            <p:sp>
              <p:nvSpPr>
                <p:cNvPr id="123924" name="TextBox 8"/>
                <p:cNvSpPr txBox="1">
                  <a:spLocks noChangeArrowheads="1"/>
                </p:cNvSpPr>
                <p:nvPr/>
              </p:nvSpPr>
              <p:spPr bwMode="auto">
                <a:xfrm>
                  <a:off x="5616921" y="6251018"/>
                  <a:ext cx="2912619" cy="584299"/>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dirty="0">
                      <a:solidFill>
                        <a:prstClr val="black"/>
                      </a:solidFill>
                    </a:rPr>
                    <a:t>שימוש בזבוב טורף להדברת </a:t>
                  </a:r>
                </a:p>
                <a:p>
                  <a:pPr algn="ctr">
                    <a:defRPr/>
                  </a:pPr>
                  <a:r>
                    <a:rPr lang="he-IL" sz="1600" dirty="0">
                      <a:solidFill>
                        <a:prstClr val="black"/>
                      </a:solidFill>
                    </a:rPr>
                    <a:t>זבובים המזיקים לחקלאות</a:t>
                  </a:r>
                </a:p>
              </p:txBody>
            </p:sp>
            <p:sp>
              <p:nvSpPr>
                <p:cNvPr id="123925" name="מלבן 1"/>
                <p:cNvSpPr>
                  <a:spLocks noChangeArrowheads="1"/>
                </p:cNvSpPr>
                <p:nvPr/>
              </p:nvSpPr>
              <p:spPr bwMode="auto">
                <a:xfrm>
                  <a:off x="5358306" y="6020526"/>
                  <a:ext cx="291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Matthijs Wetterauw </a:t>
                  </a:r>
                  <a:endParaRPr lang="he-IL" sz="1200" dirty="0">
                    <a:solidFill>
                      <a:prstClr val="black"/>
                    </a:solidFill>
                  </a:endParaRPr>
                </a:p>
              </p:txBody>
            </p:sp>
          </p:grpSp>
          <p:grpSp>
            <p:nvGrpSpPr>
              <p:cNvPr id="123919" name="קבוצה 8"/>
              <p:cNvGrpSpPr>
                <a:grpSpLocks/>
              </p:cNvGrpSpPr>
              <p:nvPr/>
            </p:nvGrpSpPr>
            <p:grpSpPr bwMode="auto">
              <a:xfrm>
                <a:off x="695943" y="4077363"/>
                <a:ext cx="1842696" cy="2193355"/>
                <a:chOff x="3992482" y="3462310"/>
                <a:chExt cx="1842696" cy="2193355"/>
              </a:xfrm>
            </p:grpSpPr>
            <p:pic>
              <p:nvPicPr>
                <p:cNvPr id="12392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642" y="3462310"/>
                  <a:ext cx="1738536" cy="194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3" name="מלבן 1"/>
                <p:cNvSpPr>
                  <a:spLocks noChangeArrowheads="1"/>
                </p:cNvSpPr>
                <p:nvPr/>
              </p:nvSpPr>
              <p:spPr bwMode="auto">
                <a:xfrm>
                  <a:off x="3992482" y="5350865"/>
                  <a:ext cx="1019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200" dirty="0">
                      <a:solidFill>
                        <a:prstClr val="black"/>
                      </a:solidFill>
                      <a:latin typeface="Calibri" pitchFamily="34" charset="0"/>
                    </a:rPr>
                    <a:t>אוריה שחק ©</a:t>
                  </a:r>
                  <a:endParaRPr lang="en-US" sz="1200" dirty="0">
                    <a:solidFill>
                      <a:prstClr val="black"/>
                    </a:solidFill>
                    <a:latin typeface="Calibri" pitchFamily="34" charset="0"/>
                  </a:endParaRPr>
                </a:p>
              </p:txBody>
            </p:sp>
          </p:grpSp>
          <p:sp>
            <p:nvSpPr>
              <p:cNvPr id="123920" name="מלבן 1"/>
              <p:cNvSpPr>
                <a:spLocks noChangeArrowheads="1"/>
              </p:cNvSpPr>
              <p:nvPr/>
            </p:nvSpPr>
            <p:spPr bwMode="auto">
              <a:xfrm>
                <a:off x="2895457" y="5940181"/>
                <a:ext cx="2563506" cy="3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Joseph Calev</a:t>
                </a:r>
                <a:r>
                  <a:rPr lang="en-US" dirty="0">
                    <a:solidFill>
                      <a:prstClr val="black"/>
                    </a:solidFill>
                  </a:rPr>
                  <a:t> </a:t>
                </a:r>
                <a:endParaRPr lang="he-IL" dirty="0">
                  <a:solidFill>
                    <a:prstClr val="black"/>
                  </a:solidFill>
                </a:endParaRPr>
              </a:p>
            </p:txBody>
          </p:sp>
          <p:sp>
            <p:nvSpPr>
              <p:cNvPr id="123921" name="מלבן 1"/>
              <p:cNvSpPr>
                <a:spLocks noChangeArrowheads="1"/>
              </p:cNvSpPr>
              <p:nvPr/>
            </p:nvSpPr>
            <p:spPr bwMode="auto">
              <a:xfrm>
                <a:off x="2808716" y="6237995"/>
                <a:ext cx="289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prstClr val="black"/>
                    </a:solidFill>
                  </a:rPr>
                  <a:t>     החיפושית מושית השבע </a:t>
                </a:r>
              </a:p>
              <a:p>
                <a:r>
                  <a:rPr lang="he-IL" sz="1600" dirty="0">
                    <a:solidFill>
                      <a:prstClr val="black"/>
                    </a:solidFill>
                  </a:rPr>
                  <a:t>(פרת משה רבנו) מדבירה כנימות</a:t>
                </a:r>
              </a:p>
            </p:txBody>
          </p:sp>
        </p:grpSp>
        <p:pic>
          <p:nvPicPr>
            <p:cNvPr id="123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957414"/>
              <a:ext cx="19145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5902" y="4366989"/>
              <a:ext cx="17430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7" name="TextBox 8"/>
            <p:cNvSpPr txBox="1">
              <a:spLocks noChangeArrowheads="1"/>
            </p:cNvSpPr>
            <p:nvPr/>
          </p:nvSpPr>
          <p:spPr bwMode="auto">
            <a:xfrm>
              <a:off x="194374" y="6016407"/>
              <a:ext cx="2912619" cy="584299"/>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dirty="0">
                  <a:solidFill>
                    <a:prstClr val="black"/>
                  </a:solidFill>
                </a:rPr>
                <a:t>שימוש בתנשמות להדברת מכרסמים</a:t>
              </a:r>
            </a:p>
          </p:txBody>
        </p:sp>
      </p:grpSp>
      <p:sp>
        <p:nvSpPr>
          <p:cNvPr id="23" name="מלבן 22"/>
          <p:cNvSpPr/>
          <p:nvPr/>
        </p:nvSpPr>
        <p:spPr>
          <a:xfrm>
            <a:off x="2123728" y="2446983"/>
            <a:ext cx="3548062" cy="261937"/>
          </a:xfrm>
          <a:prstGeom prst="rect">
            <a:avLst/>
          </a:prstGeom>
        </p:spPr>
        <p:txBody>
          <a:bodyPr>
            <a:spAutoFit/>
          </a:bodyPr>
          <a:lstStyle/>
          <a:p>
            <a:pPr>
              <a:spcAft>
                <a:spcPts val="0"/>
              </a:spcAft>
              <a:defRPr/>
            </a:pPr>
            <a:r>
              <a:rPr lang="en-US" sz="1050" dirty="0">
                <a:solidFill>
                  <a:prstClr val="black"/>
                </a:solidFill>
                <a:latin typeface="Times New Roman"/>
                <a:ea typeface="Times New Roman"/>
              </a:rPr>
              <a:t>AdmeLERT at </a:t>
            </a:r>
            <a:r>
              <a:rPr lang="en-US" sz="1050" u="sng" dirty="0">
                <a:solidFill>
                  <a:srgbClr val="0000FF"/>
                </a:solidFill>
                <a:latin typeface="Times New Roman"/>
                <a:ea typeface="Times New Roman"/>
                <a:hlinkClick r:id="rId6"/>
              </a:rPr>
              <a:t>Wikimedia commons</a:t>
            </a:r>
            <a:r>
              <a:rPr lang="en-US" sz="1050" dirty="0">
                <a:solidFill>
                  <a:prstClr val="black"/>
                </a:solidFill>
                <a:latin typeface="Times New Roman"/>
                <a:ea typeface="Times New Roman"/>
              </a:rPr>
              <a:t>. (</a:t>
            </a:r>
            <a:r>
              <a:rPr lang="en-US" sz="1050" u="sng" dirty="0">
                <a:solidFill>
                  <a:srgbClr val="0000FF"/>
                </a:solidFill>
                <a:latin typeface="Times New Roman"/>
                <a:ea typeface="Times New Roman"/>
                <a:hlinkClick r:id="rId7"/>
              </a:rPr>
              <a:t>CC BY-SA 3.0</a:t>
            </a:r>
            <a:r>
              <a:rPr lang="en-US" sz="1050" dirty="0">
                <a:solidFill>
                  <a:prstClr val="black"/>
                </a:solidFill>
                <a:latin typeface="Times New Roman"/>
                <a:ea typeface="Times New Roman"/>
              </a:rPr>
              <a:t>) </a:t>
            </a:r>
          </a:p>
        </p:txBody>
      </p:sp>
      <p:sp>
        <p:nvSpPr>
          <p:cNvPr id="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
        <p:nvSpPr>
          <p:cNvPr id="2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21018" y="6085165"/>
            <a:ext cx="9021886" cy="584775"/>
          </a:xfrm>
          <a:prstGeom prst="rect">
            <a:avLst/>
          </a:prstGeom>
        </p:spPr>
        <p:txBody>
          <a:bodyPr wrap="square">
            <a:spAutoFit/>
          </a:bodyPr>
          <a:lstStyle/>
          <a:p>
            <a:pPr lvl="0">
              <a:defRPr/>
            </a:pPr>
            <a:endParaRPr lang="he-IL" sz="1600" dirty="0">
              <a:solidFill>
                <a:prstClr val="black"/>
              </a:solidFill>
            </a:endParaRPr>
          </a:p>
          <a:p>
            <a:pPr lvl="0">
              <a:defRPr/>
            </a:pPr>
            <a:r>
              <a:rPr lang="he-IL" sz="1600" dirty="0">
                <a:solidFill>
                  <a:prstClr val="black"/>
                </a:solidFill>
              </a:rPr>
              <a:t>* </a:t>
            </a:r>
            <a:r>
              <a:rPr lang="he-IL" sz="1400" dirty="0">
                <a:solidFill>
                  <a:prstClr val="black"/>
                </a:solidFill>
              </a:rPr>
              <a:t>מאמר על הדברה ביולוגית בספרייה הווירטואלית של מט"ח    </a:t>
            </a:r>
            <a:r>
              <a:rPr lang="en-US" sz="1400" dirty="0">
                <a:solidFill>
                  <a:prstClr val="black"/>
                </a:solidFill>
                <a:hlinkClick r:id="rId8"/>
              </a:rPr>
              <a:t>http://</a:t>
            </a:r>
            <a:r>
              <a:rPr lang="en-US" sz="1400" dirty="0" smtClean="0">
                <a:solidFill>
                  <a:prstClr val="black"/>
                </a:solidFill>
                <a:hlinkClick r:id="rId8"/>
              </a:rPr>
              <a:t>lib.cet.ac.il/pages/item.asp?item=4071</a:t>
            </a:r>
            <a:endParaRPr lang="he-IL" sz="1400" dirty="0">
              <a:solidFill>
                <a:prstClr val="black"/>
              </a:solidFill>
            </a:endParaRPr>
          </a:p>
        </p:txBody>
      </p:sp>
      <p:sp>
        <p:nvSpPr>
          <p:cNvPr id="25" name="Rectangle 3"/>
          <p:cNvSpPr/>
          <p:nvPr/>
        </p:nvSpPr>
        <p:spPr>
          <a:xfrm>
            <a:off x="374650" y="2708920"/>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98665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2170539-B462-4EBA-BA30-1F4D67A4A9E7}"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7" name="TextBox 6"/>
          <p:cNvSpPr txBox="1"/>
          <p:nvPr/>
        </p:nvSpPr>
        <p:spPr>
          <a:xfrm>
            <a:off x="214313" y="568325"/>
            <a:ext cx="83597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12:</a:t>
            </a:r>
          </a:p>
          <a:p>
            <a:pPr algn="just">
              <a:defRPr/>
            </a:pPr>
            <a:r>
              <a:rPr lang="he-IL" dirty="0">
                <a:solidFill>
                  <a:schemeClr val="tx2"/>
                </a:solidFill>
              </a:rPr>
              <a:t>האם גם אתם משתמשים בביתכם בהדברה כימית?</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כותרת 8"/>
          <p:cNvSpPr>
            <a:spLocks noGrp="1"/>
          </p:cNvSpPr>
          <p:nvPr>
            <p:ph type="title" idx="4294967295"/>
          </p:nvPr>
        </p:nvSpPr>
        <p:spPr bwMode="auto">
          <a:xfrm>
            <a:off x="358775" y="31750"/>
            <a:ext cx="8229600" cy="439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האדם מתערב בתהליכי הרבייה במשק החקלאי לתועלתו</a:t>
            </a:r>
          </a:p>
        </p:txBody>
      </p:sp>
      <p:sp>
        <p:nvSpPr>
          <p:cNvPr id="125956" name="TextBox 41"/>
          <p:cNvSpPr txBox="1">
            <a:spLocks noChangeArrowheads="1"/>
          </p:cNvSpPr>
          <p:nvPr/>
        </p:nvSpPr>
        <p:spPr bwMode="auto">
          <a:xfrm>
            <a:off x="468313" y="561454"/>
            <a:ext cx="7997825" cy="92333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he-IL" kern="0" dirty="0">
                <a:solidFill>
                  <a:prstClr val="black"/>
                </a:solidFill>
                <a:latin typeface="Arial" pitchFamily="34" charset="0"/>
              </a:rPr>
              <a:t>בימינו, כשבעה מיליארד בני אדם חיים על פני כדור הארץ. </a:t>
            </a:r>
            <a:r>
              <a:rPr lang="he-IL" dirty="0" smtClean="0">
                <a:solidFill>
                  <a:srgbClr val="000000"/>
                </a:solidFill>
                <a:latin typeface="Arial" pitchFamily="34" charset="0"/>
              </a:rPr>
              <a:t>המזון הדרוש למחייתם (ומוצרים נוספים כגון כותנה)</a:t>
            </a:r>
            <a:r>
              <a:rPr lang="he-IL" dirty="0" smtClean="0">
                <a:solidFill>
                  <a:prstClr val="black"/>
                </a:solidFill>
                <a:latin typeface="Arial" pitchFamily="34" charset="0"/>
              </a:rPr>
              <a:t> הוא תוצר המערכות החקלאיות: שדות ירק ותבואות, מטעים, רפתות לחלב ולבשר, ברֵכות דגים ולולי תרנגולות</a:t>
            </a:r>
            <a:r>
              <a:rPr lang="he-IL" dirty="0" smtClean="0">
                <a:solidFill>
                  <a:srgbClr val="000000"/>
                </a:solidFill>
                <a:latin typeface="Arial" pitchFamily="34" charset="0"/>
              </a:rPr>
              <a:t>. </a:t>
            </a:r>
            <a:endParaRPr lang="he-IL" dirty="0">
              <a:solidFill>
                <a:srgbClr val="000000"/>
              </a:solidFill>
              <a:latin typeface="Arial" pitchFamily="34" charset="0"/>
            </a:endParaRPr>
          </a:p>
        </p:txBody>
      </p:sp>
      <p:sp>
        <p:nvSpPr>
          <p:cNvPr id="125957" name="Slide Number Placeholder 8"/>
          <p:cNvSpPr txBox="1">
            <a:spLocks noGrp="1"/>
          </p:cNvSpPr>
          <p:nvPr/>
        </p:nvSpPr>
        <p:spPr bwMode="auto">
          <a:xfrm>
            <a:off x="4286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DE42A9A1-F8FA-433F-A785-9857E83CA59E}" type="slidenum">
              <a:rPr lang="he-IL" sz="1200">
                <a:solidFill>
                  <a:srgbClr val="BFBFBF"/>
                </a:solidFill>
                <a:latin typeface="Arial" pitchFamily="34" charset="0"/>
              </a:rPr>
              <a:pPr algn="l" eaLnBrk="1" hangingPunct="1"/>
              <a:t>2</a:t>
            </a:fld>
            <a:endParaRPr lang="he-IL" sz="1200" dirty="0">
              <a:solidFill>
                <a:srgbClr val="BFBFBF"/>
              </a:solidFill>
              <a:latin typeface="Arial" pitchFamily="34" charset="0"/>
            </a:endParaRPr>
          </a:p>
        </p:txBody>
      </p:sp>
      <p:grpSp>
        <p:nvGrpSpPr>
          <p:cNvPr id="2" name="קבוצה 1"/>
          <p:cNvGrpSpPr/>
          <p:nvPr/>
        </p:nvGrpSpPr>
        <p:grpSpPr>
          <a:xfrm>
            <a:off x="412750" y="1619938"/>
            <a:ext cx="8343900" cy="5121430"/>
            <a:chOff x="412750" y="1406525"/>
            <a:chExt cx="8343900" cy="5121430"/>
          </a:xfrm>
        </p:grpSpPr>
        <p:sp>
          <p:nvSpPr>
            <p:cNvPr id="125958" name="Text Box 15"/>
            <p:cNvSpPr txBox="1">
              <a:spLocks noChangeArrowheads="1"/>
            </p:cNvSpPr>
            <p:nvPr/>
          </p:nvSpPr>
          <p:spPr bwMode="auto">
            <a:xfrm>
              <a:off x="2339975" y="2997200"/>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dirty="0">
                <a:solidFill>
                  <a:srgbClr val="000000"/>
                </a:solidFill>
              </a:endParaRPr>
            </a:p>
          </p:txBody>
        </p:sp>
        <p:pic>
          <p:nvPicPr>
            <p:cNvPr id="12595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363" y="2708275"/>
              <a:ext cx="3641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4222750"/>
              <a:ext cx="28162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13" y="1406525"/>
              <a:ext cx="278765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62" name="מלבן 1"/>
            <p:cNvSpPr>
              <a:spLocks noChangeArrowheads="1"/>
            </p:cNvSpPr>
            <p:nvPr/>
          </p:nvSpPr>
          <p:spPr bwMode="auto">
            <a:xfrm>
              <a:off x="628650" y="2797175"/>
              <a:ext cx="866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ד"ר נורית קינן</a:t>
              </a:r>
            </a:p>
          </p:txBody>
        </p:sp>
        <p:sp>
          <p:nvSpPr>
            <p:cNvPr id="125963" name="מלבן 1"/>
            <p:cNvSpPr>
              <a:spLocks noChangeArrowheads="1"/>
            </p:cNvSpPr>
            <p:nvPr/>
          </p:nvSpPr>
          <p:spPr bwMode="auto">
            <a:xfrm>
              <a:off x="5126038" y="4957763"/>
              <a:ext cx="814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ענת קמינסקי</a:t>
              </a:r>
            </a:p>
          </p:txBody>
        </p:sp>
        <p:sp>
          <p:nvSpPr>
            <p:cNvPr id="125964" name="מלבן 1"/>
            <p:cNvSpPr>
              <a:spLocks noChangeArrowheads="1"/>
            </p:cNvSpPr>
            <p:nvPr/>
          </p:nvSpPr>
          <p:spPr bwMode="auto">
            <a:xfrm>
              <a:off x="5904070" y="6269038"/>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pic>
          <p:nvPicPr>
            <p:cNvPr id="125965" name="תמונה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0113" y="1406525"/>
              <a:ext cx="25622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6" name="מלבן 1"/>
            <p:cNvSpPr>
              <a:spLocks noChangeArrowheads="1"/>
            </p:cNvSpPr>
            <p:nvPr/>
          </p:nvSpPr>
          <p:spPr bwMode="auto">
            <a:xfrm>
              <a:off x="6288088" y="3289300"/>
              <a:ext cx="60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אורה בר</a:t>
              </a:r>
            </a:p>
          </p:txBody>
        </p:sp>
        <p:pic>
          <p:nvPicPr>
            <p:cNvPr id="12596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800" y="4246563"/>
              <a:ext cx="2874963"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68" name="מלבן 17"/>
            <p:cNvSpPr>
              <a:spLocks noChangeArrowheads="1"/>
            </p:cNvSpPr>
            <p:nvPr/>
          </p:nvSpPr>
          <p:spPr bwMode="auto">
            <a:xfrm>
              <a:off x="412750" y="6237288"/>
              <a:ext cx="2703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solidFill>
                    <a:prstClr val="black"/>
                  </a:solidFill>
                  <a:latin typeface="Calibri" pitchFamily="34" charset="0"/>
                  <a:cs typeface="Calibri" pitchFamily="34" charset="0"/>
                </a:rPr>
                <a:t>©USDA photo </a:t>
              </a:r>
              <a:r>
                <a:rPr lang="en-US" sz="800" dirty="0">
                  <a:solidFill>
                    <a:prstClr val="black"/>
                  </a:solidFill>
                  <a:latin typeface="Verdana" pitchFamily="34" charset="0"/>
                  <a:cs typeface="Calibri" pitchFamily="34" charset="0"/>
                </a:rPr>
                <a:t>Keith Weller.</a:t>
              </a:r>
              <a:r>
                <a:rPr lang="en-US" sz="800" dirty="0">
                  <a:solidFill>
                    <a:prstClr val="black"/>
                  </a:solidFill>
                  <a:latin typeface="Calibri" pitchFamily="34" charset="0"/>
                  <a:cs typeface="Calibri" pitchFamily="34" charset="0"/>
                </a:rPr>
                <a:t> Image Number </a:t>
              </a:r>
              <a:r>
                <a:rPr lang="en-US" sz="800" dirty="0">
                  <a:solidFill>
                    <a:prstClr val="black"/>
                  </a:solidFill>
                  <a:latin typeface="Verdana" pitchFamily="34" charset="0"/>
                  <a:cs typeface="Calibri" pitchFamily="34" charset="0"/>
                </a:rPr>
                <a:t>K5176-3</a:t>
              </a:r>
              <a:endParaRPr lang="he-IL" sz="800" dirty="0">
                <a:solidFill>
                  <a:prstClr val="black"/>
                </a:solidFill>
                <a:latin typeface="Times New Roman" pitchFamily="18" charset="0"/>
              </a:endParaRPr>
            </a:p>
          </p:txBody>
        </p:sp>
      </p:grpSp>
      <p:sp>
        <p:nvSpPr>
          <p:cNvPr id="1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715809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2B5C8F8-12A8-472E-BF01-DD3DED0EACAA}"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428625" y="1484313"/>
            <a:ext cx="8215313" cy="8651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כן, </a:t>
            </a:r>
            <a:r>
              <a:rPr lang="he-IL" kern="0" dirty="0">
                <a:latin typeface="Arial"/>
                <a:cs typeface="Arial"/>
              </a:rPr>
              <a:t>ברוב</a:t>
            </a:r>
            <a:r>
              <a:rPr lang="he-IL" kern="0" dirty="0">
                <a:solidFill>
                  <a:sysClr val="windowText" lastClr="000000"/>
                </a:solidFill>
                <a:latin typeface="Arial"/>
                <a:cs typeface="Arial"/>
              </a:rPr>
              <a:t> הבתים משתמשים בתרסיסים נגד מקקים ונמלים או מזמינים חברת הדברה כימית. </a:t>
            </a:r>
          </a:p>
        </p:txBody>
      </p:sp>
      <p:pic>
        <p:nvPicPr>
          <p:cNvPr id="6759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13" y="2571750"/>
            <a:ext cx="143351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4313" y="568325"/>
            <a:ext cx="83597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12:</a:t>
            </a:r>
          </a:p>
          <a:p>
            <a:pPr algn="just">
              <a:defRPr/>
            </a:pPr>
            <a:r>
              <a:rPr lang="he-IL" dirty="0">
                <a:solidFill>
                  <a:schemeClr val="tx2"/>
                </a:solidFill>
              </a:rPr>
              <a:t>האם גם אתם משתמשים בביתכם בהדברה כימית?</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3D8461-2369-42C2-96BF-8B5AB99B3538}"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 נזקי ההדברה הכימית</a:t>
            </a:r>
            <a:endParaRPr lang="he-IL" sz="1800" dirty="0" smtClean="0"/>
          </a:p>
        </p:txBody>
      </p:sp>
      <p:sp>
        <p:nvSpPr>
          <p:cNvPr id="7" name="TextBox 6"/>
          <p:cNvSpPr txBox="1"/>
          <p:nvPr/>
        </p:nvSpPr>
        <p:spPr>
          <a:xfrm>
            <a:off x="239713" y="528638"/>
            <a:ext cx="8429625" cy="59404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just">
              <a:defRPr/>
            </a:pPr>
            <a:r>
              <a:rPr lang="he-IL" u="sng" dirty="0">
                <a:solidFill>
                  <a:srgbClr val="00B0F0"/>
                </a:solidFill>
              </a:rPr>
              <a:t>נזקי ההדברה כימית</a:t>
            </a:r>
            <a:r>
              <a:rPr lang="he-IL" dirty="0">
                <a:solidFill>
                  <a:srgbClr val="00B0F0"/>
                </a:solidFill>
              </a:rPr>
              <a:t>:</a:t>
            </a:r>
          </a:p>
          <a:p>
            <a:pPr>
              <a:buFont typeface="+mj-lt"/>
              <a:buAutoNum type="arabicPeriod"/>
              <a:defRPr/>
            </a:pPr>
            <a:r>
              <a:rPr lang="he-IL" dirty="0">
                <a:solidFill>
                  <a:srgbClr val="00B0F0"/>
                </a:solidFill>
              </a:rPr>
              <a:t> גרימת מחלות ונזקים לבריאותם של אלו שנחשפו לחומרי ההדברה.</a:t>
            </a:r>
          </a:p>
          <a:p>
            <a:pPr>
              <a:buFont typeface="+mj-lt"/>
              <a:buAutoNum type="arabicPeriod"/>
              <a:defRPr/>
            </a:pPr>
            <a:r>
              <a:rPr lang="he-IL" dirty="0">
                <a:solidFill>
                  <a:srgbClr val="00B0F0"/>
                </a:solidFill>
              </a:rPr>
              <a:t> פגיעה ישירה באורגניזמים שאינם מזיקים פוגעת קשות במאזן הטבעי ובשרשרת המזון.</a:t>
            </a:r>
          </a:p>
          <a:p>
            <a:pPr>
              <a:defRPr/>
            </a:pPr>
            <a:r>
              <a:rPr lang="he-IL" dirty="0">
                <a:solidFill>
                  <a:srgbClr val="00B0F0"/>
                </a:solidFill>
              </a:rPr>
              <a:t>3. </a:t>
            </a:r>
            <a:r>
              <a:rPr lang="he-IL" u="sng" dirty="0">
                <a:solidFill>
                  <a:srgbClr val="00B0F0"/>
                </a:solidFill>
              </a:rPr>
              <a:t>הרעלה משנית </a:t>
            </a:r>
            <a:r>
              <a:rPr lang="he-IL" dirty="0">
                <a:solidFill>
                  <a:srgbClr val="00B0F0"/>
                </a:solidFill>
              </a:rPr>
              <a:t>: הרעלה של בעלי חיים שטרפו בעלי חיים שנפגעו מחומרי ההדברה.</a:t>
            </a:r>
          </a:p>
          <a:p>
            <a:pPr>
              <a:defRPr/>
            </a:pPr>
            <a:r>
              <a:rPr lang="he-IL" dirty="0">
                <a:solidFill>
                  <a:srgbClr val="00B0F0"/>
                </a:solidFill>
              </a:rPr>
              <a:t>4. התפתחות אוכלוסיות מזיקים עמידות עקב חשיפה חוזרת ונשנית לחומרי ההדברה.</a:t>
            </a:r>
          </a:p>
          <a:p>
            <a:pPr>
              <a:defRPr/>
            </a:pPr>
            <a:r>
              <a:rPr lang="he-IL" dirty="0">
                <a:solidFill>
                  <a:srgbClr val="00B0F0"/>
                </a:solidFill>
              </a:rPr>
              <a:t>5. חומרי ההדברה עמידים מאוד, אינם מתפרקים בקלות ומצטברים בטבע על צמחים, </a:t>
            </a:r>
          </a:p>
          <a:p>
            <a:pPr>
              <a:defRPr/>
            </a:pPr>
            <a:r>
              <a:rPr lang="he-IL" dirty="0">
                <a:solidFill>
                  <a:srgbClr val="00B0F0"/>
                </a:solidFill>
              </a:rPr>
              <a:t>    באדמה ובמקורות מים.</a:t>
            </a:r>
          </a:p>
          <a:p>
            <a:pPr>
              <a:defRPr/>
            </a:pPr>
            <a:endParaRPr lang="he-IL" dirty="0">
              <a:solidFill>
                <a:srgbClr val="00B0F0"/>
              </a:solidFill>
            </a:endParaRPr>
          </a:p>
          <a:p>
            <a:pPr>
              <a:defRPr/>
            </a:pPr>
            <a:r>
              <a:rPr lang="he-IL" u="sng" dirty="0">
                <a:solidFill>
                  <a:schemeClr val="tx2"/>
                </a:solidFill>
              </a:rPr>
              <a:t>להלן מידע על אירועים הממחישים נזקים שנגרמו עקב שימוש בחומרי הדברה.</a:t>
            </a:r>
          </a:p>
          <a:p>
            <a:pPr>
              <a:defRPr/>
            </a:pPr>
            <a:r>
              <a:rPr lang="he-IL" u="sng" dirty="0">
                <a:solidFill>
                  <a:schemeClr val="tx2"/>
                </a:solidFill>
              </a:rPr>
              <a:t>התאימו בין האירוע ובין הנזק או הנזקים המתאימים לו מן הרשימה המופיעה למעלה</a:t>
            </a:r>
            <a:r>
              <a:rPr lang="he-IL" dirty="0">
                <a:solidFill>
                  <a:schemeClr val="tx2"/>
                </a:solidFill>
              </a:rPr>
              <a:t>:</a:t>
            </a:r>
          </a:p>
          <a:p>
            <a:pPr>
              <a:defRPr/>
            </a:pPr>
            <a:endParaRPr lang="he-IL" sz="1000" dirty="0">
              <a:solidFill>
                <a:schemeClr val="tx2"/>
              </a:solidFill>
            </a:endParaRPr>
          </a:p>
          <a:p>
            <a:pPr>
              <a:defRPr/>
            </a:pPr>
            <a:r>
              <a:rPr lang="he-IL" b="1" dirty="0">
                <a:solidFill>
                  <a:schemeClr val="tx2"/>
                </a:solidFill>
              </a:rPr>
              <a:t>א. </a:t>
            </a:r>
            <a:r>
              <a:rPr lang="he-IL" dirty="0">
                <a:solidFill>
                  <a:schemeClr val="tx2"/>
                </a:solidFill>
              </a:rPr>
              <a:t>עופות דורסים ותנים מתו עקב אכילת עכברים שהורעלו בחומרי הדברה.</a:t>
            </a:r>
          </a:p>
          <a:p>
            <a:pPr>
              <a:defRPr/>
            </a:pPr>
            <a:endParaRPr lang="he-IL" sz="1000" dirty="0">
              <a:solidFill>
                <a:schemeClr val="tx2"/>
              </a:solidFill>
            </a:endParaRPr>
          </a:p>
          <a:p>
            <a:pPr>
              <a:defRPr/>
            </a:pPr>
            <a:r>
              <a:rPr lang="he-IL" b="1" dirty="0">
                <a:solidFill>
                  <a:schemeClr val="tx2"/>
                </a:solidFill>
              </a:rPr>
              <a:t>ב. </a:t>
            </a:r>
            <a:r>
              <a:rPr lang="he-IL" dirty="0">
                <a:solidFill>
                  <a:schemeClr val="tx2"/>
                </a:solidFill>
              </a:rPr>
              <a:t>בעבר, בכל העולם השתמשו הרבה מאוד בחומר הדברה נגד חרקים (כגון יתושים שמעבירים מלריה וכינים) הנקרא </a:t>
            </a:r>
            <a:r>
              <a:rPr lang="en-US" dirty="0">
                <a:solidFill>
                  <a:schemeClr val="tx2"/>
                </a:solidFill>
              </a:rPr>
              <a:t>DDT</a:t>
            </a:r>
            <a:r>
              <a:rPr lang="he-IL" dirty="0">
                <a:solidFill>
                  <a:schemeClr val="tx2"/>
                </a:solidFill>
              </a:rPr>
              <a:t>. בישראל, בשנות החמישים של המאה הקודמת, נהגו לרסס עולים חדשים בחומר זה מיד עם הגיעם לארץ בשל מכת כינים. </a:t>
            </a:r>
          </a:p>
          <a:p>
            <a:pPr>
              <a:defRPr/>
            </a:pPr>
            <a:r>
              <a:rPr lang="he-IL" dirty="0">
                <a:solidFill>
                  <a:schemeClr val="tx2"/>
                </a:solidFill>
              </a:rPr>
              <a:t>השימוש ב-</a:t>
            </a:r>
            <a:r>
              <a:rPr lang="en-US" dirty="0">
                <a:solidFill>
                  <a:schemeClr val="tx2"/>
                </a:solidFill>
              </a:rPr>
              <a:t>DDT</a:t>
            </a:r>
            <a:r>
              <a:rPr lang="he-IL" dirty="0">
                <a:solidFill>
                  <a:schemeClr val="tx2"/>
                </a:solidFill>
              </a:rPr>
              <a:t> נאסר לאחר שהצטבר מידע על הנזקים שהוא גורם:</a:t>
            </a:r>
          </a:p>
          <a:p>
            <a:pPr marL="285750" indent="-285750" fontAlgn="auto">
              <a:spcBef>
                <a:spcPts val="0"/>
              </a:spcBef>
              <a:spcAft>
                <a:spcPts val="0"/>
              </a:spcAft>
              <a:buFont typeface="Arial" pitchFamily="34" charset="0"/>
              <a:buChar char="•"/>
              <a:defRPr/>
            </a:pPr>
            <a:r>
              <a:rPr lang="en-US" dirty="0">
                <a:solidFill>
                  <a:schemeClr val="tx2"/>
                </a:solidFill>
              </a:rPr>
              <a:t>DDT</a:t>
            </a:r>
            <a:r>
              <a:rPr lang="he-IL" dirty="0">
                <a:solidFill>
                  <a:schemeClr val="tx2"/>
                </a:solidFill>
              </a:rPr>
              <a:t> מזיק לבריאות האדם, ואף עלול לגרום סרטן.</a:t>
            </a:r>
          </a:p>
          <a:p>
            <a:pPr marL="285750" indent="-285750">
              <a:buFont typeface="Arial" pitchFamily="34" charset="0"/>
              <a:buChar char="•"/>
              <a:defRPr/>
            </a:pPr>
            <a:r>
              <a:rPr lang="en-US" dirty="0">
                <a:solidFill>
                  <a:schemeClr val="tx2"/>
                </a:solidFill>
              </a:rPr>
              <a:t>DDT</a:t>
            </a:r>
            <a:r>
              <a:rPr lang="he-IL" dirty="0">
                <a:solidFill>
                  <a:schemeClr val="tx2"/>
                </a:solidFill>
              </a:rPr>
              <a:t> שרוסס בשדות נסחף עם מי הנגר והגיע לנחלים ולימים. הוא הצטבר בגופיהם של דגים ויצורי מים אחרים, וברוב המקרים, פגע בהם לרעה; בנוסף, העופות שטרפו את הדגים האלה נפגעו גם הם והטילו לאחר מכן ביצים בעלות קליפה דקיקה במיוחד, שלא החזיקה מעמד לאורך תקופת הדגירה.</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7FFA4B-BF28-4DC9-B317-33901872CC41}" type="slidenum">
              <a:rPr lang="he-IL" smtClean="0"/>
              <a:pPr fontAlgn="base">
                <a:spcBef>
                  <a:spcPct val="0"/>
                </a:spcBef>
                <a:spcAft>
                  <a:spcPct val="0"/>
                </a:spcAft>
                <a:defRPr/>
              </a:pPr>
              <a:t>22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39713" y="528638"/>
            <a:ext cx="8429625" cy="59404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just">
              <a:defRPr/>
            </a:pPr>
            <a:r>
              <a:rPr lang="he-IL" u="sng" dirty="0">
                <a:solidFill>
                  <a:srgbClr val="00B0F0"/>
                </a:solidFill>
              </a:rPr>
              <a:t>נזקי ההדברה כימית</a:t>
            </a:r>
            <a:r>
              <a:rPr lang="he-IL" dirty="0">
                <a:solidFill>
                  <a:srgbClr val="00B0F0"/>
                </a:solidFill>
              </a:rPr>
              <a:t>:</a:t>
            </a:r>
          </a:p>
          <a:p>
            <a:pPr>
              <a:buFont typeface="+mj-lt"/>
              <a:buAutoNum type="arabicPeriod"/>
              <a:defRPr/>
            </a:pPr>
            <a:r>
              <a:rPr lang="he-IL" dirty="0">
                <a:solidFill>
                  <a:srgbClr val="00B0F0"/>
                </a:solidFill>
              </a:rPr>
              <a:t> גרימת מחלות ונזקים לבריאותם של אלו שנחשפו לחומרי ההדברה.</a:t>
            </a:r>
          </a:p>
          <a:p>
            <a:pPr>
              <a:buFont typeface="+mj-lt"/>
              <a:buAutoNum type="arabicPeriod"/>
              <a:defRPr/>
            </a:pPr>
            <a:r>
              <a:rPr lang="he-IL" dirty="0">
                <a:solidFill>
                  <a:srgbClr val="00B0F0"/>
                </a:solidFill>
              </a:rPr>
              <a:t> פגיעה ישירה באורגניזמים שאינם מזיקים פוגעת קשות במאזן הטבעי ובשרשרת המזון.</a:t>
            </a:r>
          </a:p>
          <a:p>
            <a:pPr>
              <a:defRPr/>
            </a:pPr>
            <a:r>
              <a:rPr lang="he-IL" dirty="0">
                <a:solidFill>
                  <a:srgbClr val="00B0F0"/>
                </a:solidFill>
              </a:rPr>
              <a:t>3. </a:t>
            </a:r>
            <a:r>
              <a:rPr lang="he-IL" u="sng" dirty="0">
                <a:solidFill>
                  <a:srgbClr val="00B0F0"/>
                </a:solidFill>
              </a:rPr>
              <a:t>הרעלה משנית </a:t>
            </a:r>
            <a:r>
              <a:rPr lang="he-IL" dirty="0">
                <a:solidFill>
                  <a:srgbClr val="00B0F0"/>
                </a:solidFill>
              </a:rPr>
              <a:t>: הרעלה של בעלי חיים שטרפו בעלי חיים שנפגעו מחומרי ההדברה.</a:t>
            </a:r>
          </a:p>
          <a:p>
            <a:pPr>
              <a:defRPr/>
            </a:pPr>
            <a:r>
              <a:rPr lang="he-IL" dirty="0">
                <a:solidFill>
                  <a:srgbClr val="00B0F0"/>
                </a:solidFill>
              </a:rPr>
              <a:t>4. התפתחות אוכלוסיות מזיקים עמידות עקב חשיפה חוזרת ונשנית לחומרי ההדברה.</a:t>
            </a:r>
          </a:p>
          <a:p>
            <a:pPr>
              <a:defRPr/>
            </a:pPr>
            <a:r>
              <a:rPr lang="he-IL" dirty="0">
                <a:solidFill>
                  <a:srgbClr val="00B0F0"/>
                </a:solidFill>
              </a:rPr>
              <a:t>5. חומרי ההדברה עמידים מאוד, אינם מתפרקים בקלות ומצטברים בטבע על צמחים, </a:t>
            </a:r>
          </a:p>
          <a:p>
            <a:pPr>
              <a:defRPr/>
            </a:pPr>
            <a:r>
              <a:rPr lang="he-IL" dirty="0">
                <a:solidFill>
                  <a:srgbClr val="00B0F0"/>
                </a:solidFill>
              </a:rPr>
              <a:t>    באדמה ובמקורות מים.</a:t>
            </a:r>
          </a:p>
          <a:p>
            <a:pPr>
              <a:defRPr/>
            </a:pPr>
            <a:endParaRPr lang="he-IL" dirty="0">
              <a:solidFill>
                <a:srgbClr val="00B0F0"/>
              </a:solidFill>
            </a:endParaRPr>
          </a:p>
          <a:p>
            <a:pPr>
              <a:defRPr/>
            </a:pPr>
            <a:r>
              <a:rPr lang="he-IL" u="sng" dirty="0">
                <a:solidFill>
                  <a:schemeClr val="tx2"/>
                </a:solidFill>
              </a:rPr>
              <a:t>להלן מידע על אירועים הממחישים נזקים שנגרמו עקב שימוש בחומרי הדברה.</a:t>
            </a:r>
          </a:p>
          <a:p>
            <a:pPr>
              <a:defRPr/>
            </a:pPr>
            <a:r>
              <a:rPr lang="he-IL" u="sng" dirty="0">
                <a:solidFill>
                  <a:schemeClr val="tx2"/>
                </a:solidFill>
              </a:rPr>
              <a:t>התאימו בין האירוע ובין הנזק או הנזקים המתאימים לו מן הרשימה המופיעה למעלה</a:t>
            </a:r>
            <a:r>
              <a:rPr lang="he-IL" dirty="0">
                <a:solidFill>
                  <a:schemeClr val="tx2"/>
                </a:solidFill>
              </a:rPr>
              <a:t>:</a:t>
            </a:r>
          </a:p>
          <a:p>
            <a:pPr>
              <a:defRPr/>
            </a:pPr>
            <a:endParaRPr lang="he-IL" sz="1000" dirty="0">
              <a:solidFill>
                <a:schemeClr val="tx2"/>
              </a:solidFill>
            </a:endParaRPr>
          </a:p>
          <a:p>
            <a:pPr>
              <a:defRPr/>
            </a:pPr>
            <a:r>
              <a:rPr lang="he-IL" b="1" dirty="0">
                <a:solidFill>
                  <a:schemeClr val="tx2"/>
                </a:solidFill>
              </a:rPr>
              <a:t>א. </a:t>
            </a:r>
            <a:r>
              <a:rPr lang="he-IL" dirty="0">
                <a:solidFill>
                  <a:schemeClr val="tx2"/>
                </a:solidFill>
              </a:rPr>
              <a:t>עופות דורסים ותנים מתו עקב אכילת עכברים שהורעלו בחומרי הדברה. </a:t>
            </a:r>
            <a:r>
              <a:rPr lang="he-IL" b="1" dirty="0">
                <a:solidFill>
                  <a:schemeClr val="accent3"/>
                </a:solidFill>
              </a:rPr>
              <a:t>3</a:t>
            </a:r>
            <a:endParaRPr lang="he-IL" b="1" dirty="0">
              <a:solidFill>
                <a:schemeClr val="tx2"/>
              </a:solidFill>
            </a:endParaRPr>
          </a:p>
          <a:p>
            <a:pPr>
              <a:defRPr/>
            </a:pPr>
            <a:endParaRPr lang="he-IL" sz="1000" dirty="0">
              <a:solidFill>
                <a:schemeClr val="tx2"/>
              </a:solidFill>
            </a:endParaRPr>
          </a:p>
          <a:p>
            <a:pPr>
              <a:defRPr/>
            </a:pPr>
            <a:r>
              <a:rPr lang="he-IL" b="1" dirty="0">
                <a:solidFill>
                  <a:schemeClr val="tx2"/>
                </a:solidFill>
              </a:rPr>
              <a:t>ב. </a:t>
            </a:r>
            <a:r>
              <a:rPr lang="he-IL" dirty="0">
                <a:solidFill>
                  <a:schemeClr val="tx2"/>
                </a:solidFill>
              </a:rPr>
              <a:t>בעבר, בכל העולם השתמשו הרבה מאוד בחומר הדברה נגד חרקים (כגון יתושים שמעבירים מלריה וכינים) הנקרא </a:t>
            </a:r>
            <a:r>
              <a:rPr lang="en-US" dirty="0">
                <a:solidFill>
                  <a:schemeClr val="tx2"/>
                </a:solidFill>
              </a:rPr>
              <a:t>DDT</a:t>
            </a:r>
            <a:r>
              <a:rPr lang="he-IL" dirty="0">
                <a:solidFill>
                  <a:schemeClr val="tx2"/>
                </a:solidFill>
              </a:rPr>
              <a:t>. בישראל, בשנות החמישים של המאה הקודמת, נהגו לרסס עולים חדשים בחומר זה מיד עם הגיעם לארץ בשל מכת כינים. </a:t>
            </a:r>
          </a:p>
          <a:p>
            <a:pPr>
              <a:defRPr/>
            </a:pPr>
            <a:r>
              <a:rPr lang="he-IL" dirty="0">
                <a:solidFill>
                  <a:schemeClr val="tx2"/>
                </a:solidFill>
              </a:rPr>
              <a:t>השימוש ב-</a:t>
            </a:r>
            <a:r>
              <a:rPr lang="en-US" dirty="0">
                <a:solidFill>
                  <a:schemeClr val="tx2"/>
                </a:solidFill>
              </a:rPr>
              <a:t>DDT</a:t>
            </a:r>
            <a:r>
              <a:rPr lang="he-IL" dirty="0">
                <a:solidFill>
                  <a:schemeClr val="tx2"/>
                </a:solidFill>
              </a:rPr>
              <a:t> נאסר לאחר שהצטבר מידע על הנזקים שהוא גורם:</a:t>
            </a:r>
          </a:p>
          <a:p>
            <a:pPr marL="285750" indent="-285750" fontAlgn="auto">
              <a:spcBef>
                <a:spcPts val="0"/>
              </a:spcBef>
              <a:spcAft>
                <a:spcPts val="0"/>
              </a:spcAft>
              <a:buFont typeface="Arial" pitchFamily="34" charset="0"/>
              <a:buChar char="•"/>
              <a:defRPr/>
            </a:pPr>
            <a:r>
              <a:rPr lang="en-US" dirty="0">
                <a:solidFill>
                  <a:schemeClr val="tx2"/>
                </a:solidFill>
              </a:rPr>
              <a:t>DDT</a:t>
            </a:r>
            <a:r>
              <a:rPr lang="he-IL" dirty="0">
                <a:solidFill>
                  <a:schemeClr val="tx2"/>
                </a:solidFill>
              </a:rPr>
              <a:t> מזיק לבריאות האדם, ואף עלול לגרום סרטן. </a:t>
            </a:r>
            <a:r>
              <a:rPr lang="he-IL" b="1" dirty="0">
                <a:solidFill>
                  <a:schemeClr val="accent3"/>
                </a:solidFill>
              </a:rPr>
              <a:t>1</a:t>
            </a:r>
            <a:endParaRPr lang="he-IL" b="1" dirty="0">
              <a:solidFill>
                <a:schemeClr val="tx2"/>
              </a:solidFill>
            </a:endParaRPr>
          </a:p>
          <a:p>
            <a:pPr marL="285750" indent="-285750">
              <a:buFont typeface="Arial" pitchFamily="34" charset="0"/>
              <a:buChar char="•"/>
              <a:defRPr/>
            </a:pPr>
            <a:r>
              <a:rPr lang="en-US" dirty="0">
                <a:solidFill>
                  <a:schemeClr val="tx2"/>
                </a:solidFill>
              </a:rPr>
              <a:t>DDT</a:t>
            </a:r>
            <a:r>
              <a:rPr lang="he-IL" dirty="0">
                <a:solidFill>
                  <a:schemeClr val="tx2"/>
                </a:solidFill>
              </a:rPr>
              <a:t> שרוסס בשדות נסחף עם מי הנגר והגיע לנחלים ולימים. הוא הצטבר בגופיהם של דגים ויצורי מים אחרים, וברוב המקרים, פגע בהם לרעה; בנוסף, העופות שטרפו את הדגים האלה נפגעו גם הם והטילו לאחר מכן ביצים בעלות קליפה דקיקה במיוחד, שלא החזיקה מעמד לאורך תקופת הדגירה. </a:t>
            </a:r>
            <a:r>
              <a:rPr lang="he-IL" b="1" dirty="0">
                <a:solidFill>
                  <a:schemeClr val="accent3"/>
                </a:solidFill>
              </a:rPr>
              <a:t>2, 3, 4, 5</a:t>
            </a:r>
            <a:endParaRPr lang="he-IL" b="1"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55BDFF-D107-4BA7-9D90-BD06E3EA45C1}"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סיפור הממחיש את השפעת ההדברה הכימית על המערכת האקולוגית</a:t>
            </a:r>
            <a:endParaRPr lang="he-IL" sz="1800" dirty="0" smtClean="0"/>
          </a:p>
        </p:txBody>
      </p:sp>
      <p:sp>
        <p:nvSpPr>
          <p:cNvPr id="7" name="TextBox 6"/>
          <p:cNvSpPr txBox="1"/>
          <p:nvPr/>
        </p:nvSpPr>
        <p:spPr>
          <a:xfrm>
            <a:off x="285750" y="582836"/>
            <a:ext cx="8358188" cy="50784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t>הסיפור הבא ממחיש את הפגיעה של ההדברה הכימית במערכת האקולוגית</a:t>
            </a:r>
            <a:r>
              <a:rPr lang="he-IL" kern="0" dirty="0"/>
              <a:t>:</a:t>
            </a:r>
          </a:p>
          <a:p>
            <a:pPr fontAlgn="auto">
              <a:spcBef>
                <a:spcPts val="0"/>
              </a:spcBef>
              <a:spcAft>
                <a:spcPts val="0"/>
              </a:spcAft>
              <a:defRPr/>
            </a:pPr>
            <a:r>
              <a:rPr lang="he-IL" kern="0" dirty="0"/>
              <a:t>בשנות השישים של המאה הקודמת פרצה בארץ כלבת. החשד היה שהיא הועברה על ידי תנים, שאוכלוסייתם בארץ הייתה גדולה מאוד. משרד הבריאות פיזר באזורי התפוצה של התנים אפרוחים מורעלים, ועקב כך הייתה תמותה המונית של תנים. ואולם לא רק התנים מתו, אלא גם העופות הדורסים והנמיות. הנמיות הן האויב העיקרי של הצפעים. </a:t>
            </a:r>
          </a:p>
          <a:p>
            <a:pPr fontAlgn="auto">
              <a:spcBef>
                <a:spcPts val="0"/>
              </a:spcBef>
              <a:spcAft>
                <a:spcPts val="0"/>
              </a:spcAft>
              <a:defRPr/>
            </a:pPr>
            <a:endParaRPr lang="he-IL" kern="0" dirty="0"/>
          </a:p>
          <a:p>
            <a:pPr fontAlgn="auto">
              <a:spcBef>
                <a:spcPts val="0"/>
              </a:spcBef>
              <a:spcAft>
                <a:spcPts val="0"/>
              </a:spcAft>
              <a:defRPr/>
            </a:pPr>
            <a:r>
              <a:rPr lang="he-IL" kern="0" dirty="0"/>
              <a:t>בשנים שלפני הרעלת הנמיות, היו כמאה הכשות צפע בשנה. </a:t>
            </a:r>
          </a:p>
          <a:p>
            <a:pPr fontAlgn="auto">
              <a:spcBef>
                <a:spcPts val="0"/>
              </a:spcBef>
              <a:spcAft>
                <a:spcPts val="0"/>
              </a:spcAft>
              <a:defRPr/>
            </a:pPr>
            <a:r>
              <a:rPr lang="he-IL" kern="0" dirty="0"/>
              <a:t>בשנת 1964, שנת הרעלת הנמיות, נרשמו 229 הכשות.</a:t>
            </a:r>
          </a:p>
          <a:p>
            <a:pPr fontAlgn="auto">
              <a:spcBef>
                <a:spcPts val="0"/>
              </a:spcBef>
              <a:spcAft>
                <a:spcPts val="0"/>
              </a:spcAft>
              <a:defRPr/>
            </a:pPr>
            <a:r>
              <a:rPr lang="he-IL" kern="0" dirty="0"/>
              <a:t>בשנתיים לאחר מכן חלה עלייה תלולה במספר ההכשות: בשנת 1965 היו 359 הכשות, ובשנת 1966 היו 435 הכשות. חסרונן של הנמיות הפך חג לצפעים.</a:t>
            </a:r>
          </a:p>
          <a:p>
            <a:pPr fontAlgn="auto">
              <a:spcBef>
                <a:spcPts val="0"/>
              </a:spcBef>
              <a:spcAft>
                <a:spcPts val="0"/>
              </a:spcAft>
              <a:defRPr/>
            </a:pPr>
            <a:endParaRPr lang="he-IL" kern="0" dirty="0"/>
          </a:p>
          <a:p>
            <a:pPr fontAlgn="auto">
              <a:spcBef>
                <a:spcPts val="0"/>
              </a:spcBef>
              <a:spcAft>
                <a:spcPts val="0"/>
              </a:spcAft>
              <a:defRPr/>
            </a:pPr>
            <a:r>
              <a:rPr lang="he-IL" kern="0" dirty="0"/>
              <a:t>בשנות השבעים החל גידול עופות בקנה מידה גדול (לצרכי חקלאות). הרבה אפרוחים חולים או פגועים הושלכו למזבלות – ויצרו גן עדן לנמיות – אוכלוסיית הנמיות החלה להתאושש ומספרן גדל. ואומנם חלה ירידה תלולה במספר הכשות הצפעים, עד כי ב-1977 נרשמו 92 הכשות בלבד. </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kern="0" dirty="0"/>
              <a:t>השאלה הבאה מבוססת על סיפור זה.</a:t>
            </a: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0663" name="מלבן 1"/>
          <p:cNvSpPr>
            <a:spLocks noChangeArrowheads="1"/>
          </p:cNvSpPr>
          <p:nvPr/>
        </p:nvSpPr>
        <p:spPr bwMode="auto">
          <a:xfrm>
            <a:off x="3717925" y="6321127"/>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t>ד"ר נורית קינן ©</a:t>
            </a:r>
            <a:endParaRPr lang="en-US" altLang="he-IL" sz="1200" dirty="0"/>
          </a:p>
        </p:txBody>
      </p:sp>
      <p:pic>
        <p:nvPicPr>
          <p:cNvPr id="7066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900" y="4648795"/>
            <a:ext cx="26114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7AB839-4453-4BFA-AD42-FE1933FD1DBC}"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90575" y="23813"/>
            <a:ext cx="7772400" cy="441325"/>
          </a:xfrm>
        </p:spPr>
        <p:txBody>
          <a:bodyPr/>
          <a:lstStyle/>
          <a:p>
            <a:pPr fontAlgn="auto">
              <a:defRPr/>
            </a:pPr>
            <a:r>
              <a:rPr lang="he-IL" sz="1800" b="1" dirty="0" smtClean="0">
                <a:solidFill>
                  <a:srgbClr val="FF6600"/>
                </a:solidFill>
                <a:ea typeface="+mn-ea"/>
              </a:rPr>
              <a:t>שאלה 14</a:t>
            </a:r>
            <a:endParaRPr lang="he-IL" sz="1800" dirty="0" smtClean="0"/>
          </a:p>
        </p:txBody>
      </p:sp>
      <p:sp>
        <p:nvSpPr>
          <p:cNvPr id="7" name="TextBox 6"/>
          <p:cNvSpPr txBox="1"/>
          <p:nvPr/>
        </p:nvSpPr>
        <p:spPr>
          <a:xfrm>
            <a:off x="104775" y="465138"/>
            <a:ext cx="8469313" cy="3600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tx2"/>
                </a:solidFill>
              </a:rPr>
              <a:t>שאלה 14:</a:t>
            </a:r>
          </a:p>
          <a:p>
            <a:pPr fontAlgn="auto">
              <a:spcBef>
                <a:spcPts val="0"/>
              </a:spcBef>
              <a:spcAft>
                <a:spcPts val="0"/>
              </a:spcAft>
              <a:defRPr/>
            </a:pPr>
            <a:r>
              <a:rPr lang="he-IL" kern="0" dirty="0">
                <a:solidFill>
                  <a:schemeClr val="tx2"/>
                </a:solidFill>
              </a:rPr>
              <a:t>א. ציירו גרף (עמודות) המתאר את מספר ההכשות לאורך השנים. </a:t>
            </a:r>
          </a:p>
          <a:p>
            <a:pPr fontAlgn="auto">
              <a:spcBef>
                <a:spcPts val="0"/>
              </a:spcBef>
              <a:spcAft>
                <a:spcPts val="0"/>
              </a:spcAft>
              <a:defRPr/>
            </a:pPr>
            <a:r>
              <a:rPr lang="he-IL" kern="0" dirty="0">
                <a:solidFill>
                  <a:schemeClr val="tx2"/>
                </a:solidFill>
              </a:rPr>
              <a:t>סמנו בגרף מתי הושמדו הנמיות ומתי התאוששה אוכלוסייתן.</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אילו מנזקי ההדברה הביולוגית מתבטאים בסיפור זה?</a:t>
            </a:r>
          </a:p>
          <a:p>
            <a:pPr fontAlgn="auto">
              <a:spcBef>
                <a:spcPts val="0"/>
              </a:spcBef>
              <a:spcAft>
                <a:spcPts val="0"/>
              </a:spcAft>
              <a:defRPr/>
            </a:pPr>
            <a:endParaRPr lang="he-IL" sz="1600" kern="0" dirty="0">
              <a:solidFill>
                <a:schemeClr val="tx2"/>
              </a:solidFill>
            </a:endParaRPr>
          </a:p>
          <a:p>
            <a:pPr fontAlgn="auto">
              <a:spcBef>
                <a:spcPts val="0"/>
              </a:spcBef>
              <a:spcAft>
                <a:spcPts val="0"/>
              </a:spcAft>
              <a:defRPr/>
            </a:pPr>
            <a:endParaRPr lang="he-IL" sz="1600" kern="0" dirty="0">
              <a:solidFill>
                <a:schemeClr val="tx2"/>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6" name="תרשים 11"/>
          <p:cNvGraphicFramePr>
            <a:graphicFrameLocks/>
          </p:cNvGraphicFramePr>
          <p:nvPr/>
        </p:nvGraphicFramePr>
        <p:xfrm>
          <a:off x="565150" y="3573463"/>
          <a:ext cx="5649913" cy="2778125"/>
        </p:xfrm>
        <a:graphic>
          <a:graphicData uri="http://schemas.openxmlformats.org/presentationml/2006/ole">
            <mc:AlternateContent xmlns:mc="http://schemas.openxmlformats.org/markup-compatibility/2006">
              <mc:Choice xmlns:v="urn:schemas-microsoft-com:vml" Requires="v">
                <p:oleObj spid="_x0000_s1173" name="תרשים" r:id="rId3" imgW="5648361" imgH="2781316" progId="Excel.Chart.8">
                  <p:embed/>
                </p:oleObj>
              </mc:Choice>
              <mc:Fallback>
                <p:oleObj name="תרשים" r:id="rId3" imgW="5648361" imgH="2781316" progId="Excel.Chart.8">
                  <p:embed/>
                  <p:pic>
                    <p:nvPicPr>
                      <p:cNvPr id="0" name="Picture 1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3573463"/>
                        <a:ext cx="5649913" cy="277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טבלה 8"/>
          <p:cNvGraphicFramePr>
            <a:graphicFrameLocks noGrp="1"/>
          </p:cNvGraphicFramePr>
          <p:nvPr/>
        </p:nvGraphicFramePr>
        <p:xfrm>
          <a:off x="4905375" y="1428750"/>
          <a:ext cx="2952750" cy="1703388"/>
        </p:xfrm>
        <a:graphic>
          <a:graphicData uri="http://schemas.openxmlformats.org/drawingml/2006/table">
            <a:tbl>
              <a:tblPr rtl="1"/>
              <a:tblGrid>
                <a:gridCol w="1476375">
                  <a:extLst>
                    <a:ext uri="{9D8B030D-6E8A-4147-A177-3AD203B41FA5}">
                      <a16:colId xmlns:a16="http://schemas.microsoft.com/office/drawing/2014/main" val="20000"/>
                    </a:ext>
                  </a:extLst>
                </a:gridCol>
                <a:gridCol w="1476375">
                  <a:extLst>
                    <a:ext uri="{9D8B030D-6E8A-4147-A177-3AD203B41FA5}">
                      <a16:colId xmlns:a16="http://schemas.microsoft.com/office/drawing/2014/main" val="20001"/>
                    </a:ext>
                  </a:extLst>
                </a:gridCol>
              </a:tblGrid>
              <a:tr h="283898">
                <a:tc>
                  <a:txBody>
                    <a:bodyPr/>
                    <a:lstStyle/>
                    <a:p>
                      <a:pPr algn="r" rtl="1" fontAlgn="b"/>
                      <a:r>
                        <a:rPr lang="he-IL" sz="1800" b="0" i="0" u="sng" strike="noStrike" dirty="0">
                          <a:solidFill>
                            <a:schemeClr val="tx2"/>
                          </a:solidFill>
                          <a:effectLst/>
                          <a:latin typeface="Arial"/>
                        </a:rPr>
                        <a:t>שנה</a:t>
                      </a:r>
                    </a:p>
                  </a:txBody>
                  <a:tcPr marL="9526" marR="9526" marT="9527" marB="0" anchor="b">
                    <a:lnL>
                      <a:noFill/>
                    </a:lnL>
                    <a:lnR>
                      <a:noFill/>
                    </a:lnR>
                    <a:lnT>
                      <a:noFill/>
                    </a:lnT>
                    <a:lnB>
                      <a:noFill/>
                    </a:lnB>
                  </a:tcPr>
                </a:tc>
                <a:tc>
                  <a:txBody>
                    <a:bodyPr/>
                    <a:lstStyle/>
                    <a:p>
                      <a:pPr algn="r" rtl="1" fontAlgn="b"/>
                      <a:r>
                        <a:rPr lang="he-IL" sz="1800" b="0" i="0" u="sng" strike="noStrike" dirty="0">
                          <a:solidFill>
                            <a:schemeClr val="tx2"/>
                          </a:solidFill>
                          <a:effectLst/>
                          <a:latin typeface="Arial"/>
                        </a:rPr>
                        <a:t>מס' הכשות</a:t>
                      </a:r>
                    </a:p>
                  </a:txBody>
                  <a:tcPr marL="9526" marR="9526" marT="9527" marB="0" anchor="b">
                    <a:lnL>
                      <a:noFill/>
                    </a:lnL>
                    <a:lnR>
                      <a:noFill/>
                    </a:lnR>
                    <a:lnT>
                      <a:noFill/>
                    </a:lnT>
                    <a:lnB>
                      <a:noFill/>
                    </a:lnB>
                  </a:tcPr>
                </a:tc>
                <a:extLst>
                  <a:ext uri="{0D108BD9-81ED-4DB2-BD59-A6C34878D82A}">
                    <a16:rowId xmlns:a16="http://schemas.microsoft.com/office/drawing/2014/main" val="10000"/>
                  </a:ext>
                </a:extLst>
              </a:tr>
              <a:tr h="283898">
                <a:tc>
                  <a:txBody>
                    <a:bodyPr/>
                    <a:lstStyle/>
                    <a:p>
                      <a:pPr algn="r" rtl="0" fontAlgn="b"/>
                      <a:r>
                        <a:rPr lang="he-IL" sz="1800" b="0" i="0" u="none" strike="noStrike" dirty="0">
                          <a:solidFill>
                            <a:schemeClr val="tx2"/>
                          </a:solidFill>
                          <a:effectLst/>
                          <a:latin typeface="Arial"/>
                        </a:rPr>
                        <a:t>1963</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100</a:t>
                      </a:r>
                    </a:p>
                  </a:txBody>
                  <a:tcPr marL="9526" marR="9526" marT="9527" marB="0" anchor="b">
                    <a:lnL>
                      <a:noFill/>
                    </a:lnL>
                    <a:lnR>
                      <a:noFill/>
                    </a:lnR>
                    <a:lnT>
                      <a:noFill/>
                    </a:lnT>
                    <a:lnB>
                      <a:noFill/>
                    </a:lnB>
                  </a:tcPr>
                </a:tc>
                <a:extLst>
                  <a:ext uri="{0D108BD9-81ED-4DB2-BD59-A6C34878D82A}">
                    <a16:rowId xmlns:a16="http://schemas.microsoft.com/office/drawing/2014/main" val="10001"/>
                  </a:ext>
                </a:extLst>
              </a:tr>
              <a:tr h="283898">
                <a:tc>
                  <a:txBody>
                    <a:bodyPr/>
                    <a:lstStyle/>
                    <a:p>
                      <a:pPr algn="r" rtl="0" fontAlgn="b"/>
                      <a:r>
                        <a:rPr lang="he-IL" sz="1800" b="0" i="0" u="none" strike="noStrike" dirty="0">
                          <a:solidFill>
                            <a:schemeClr val="tx2"/>
                          </a:solidFill>
                          <a:effectLst/>
                          <a:latin typeface="Arial"/>
                        </a:rPr>
                        <a:t>1964</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229</a:t>
                      </a:r>
                    </a:p>
                  </a:txBody>
                  <a:tcPr marL="9526" marR="9526" marT="9527" marB="0" anchor="b">
                    <a:lnL>
                      <a:noFill/>
                    </a:lnL>
                    <a:lnR>
                      <a:noFill/>
                    </a:lnR>
                    <a:lnT>
                      <a:noFill/>
                    </a:lnT>
                    <a:lnB>
                      <a:noFill/>
                    </a:lnB>
                  </a:tcPr>
                </a:tc>
                <a:extLst>
                  <a:ext uri="{0D108BD9-81ED-4DB2-BD59-A6C34878D82A}">
                    <a16:rowId xmlns:a16="http://schemas.microsoft.com/office/drawing/2014/main" val="10002"/>
                  </a:ext>
                </a:extLst>
              </a:tr>
              <a:tr h="283898">
                <a:tc>
                  <a:txBody>
                    <a:bodyPr/>
                    <a:lstStyle/>
                    <a:p>
                      <a:pPr algn="r" rtl="0" fontAlgn="b"/>
                      <a:r>
                        <a:rPr lang="he-IL" sz="1800" b="0" i="0" u="none" strike="noStrike" dirty="0">
                          <a:solidFill>
                            <a:schemeClr val="tx2"/>
                          </a:solidFill>
                          <a:effectLst/>
                          <a:latin typeface="Arial"/>
                        </a:rPr>
                        <a:t>1965</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359</a:t>
                      </a:r>
                    </a:p>
                  </a:txBody>
                  <a:tcPr marL="9526" marR="9526" marT="9527" marB="0" anchor="b">
                    <a:lnL>
                      <a:noFill/>
                    </a:lnL>
                    <a:lnR>
                      <a:noFill/>
                    </a:lnR>
                    <a:lnT>
                      <a:noFill/>
                    </a:lnT>
                    <a:lnB>
                      <a:noFill/>
                    </a:lnB>
                  </a:tcPr>
                </a:tc>
                <a:extLst>
                  <a:ext uri="{0D108BD9-81ED-4DB2-BD59-A6C34878D82A}">
                    <a16:rowId xmlns:a16="http://schemas.microsoft.com/office/drawing/2014/main" val="10003"/>
                  </a:ext>
                </a:extLst>
              </a:tr>
              <a:tr h="283898">
                <a:tc>
                  <a:txBody>
                    <a:bodyPr/>
                    <a:lstStyle/>
                    <a:p>
                      <a:pPr algn="r" rtl="0" fontAlgn="b"/>
                      <a:r>
                        <a:rPr lang="he-IL" sz="1800" b="0" i="0" u="none" strike="noStrike" dirty="0">
                          <a:solidFill>
                            <a:schemeClr val="tx2"/>
                          </a:solidFill>
                          <a:effectLst/>
                          <a:latin typeface="Arial"/>
                        </a:rPr>
                        <a:t>1966</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435</a:t>
                      </a:r>
                    </a:p>
                  </a:txBody>
                  <a:tcPr marL="9526" marR="9526" marT="9527" marB="0" anchor="b">
                    <a:lnL>
                      <a:noFill/>
                    </a:lnL>
                    <a:lnR>
                      <a:noFill/>
                    </a:lnR>
                    <a:lnT>
                      <a:noFill/>
                    </a:lnT>
                    <a:lnB>
                      <a:noFill/>
                    </a:lnB>
                  </a:tcPr>
                </a:tc>
                <a:extLst>
                  <a:ext uri="{0D108BD9-81ED-4DB2-BD59-A6C34878D82A}">
                    <a16:rowId xmlns:a16="http://schemas.microsoft.com/office/drawing/2014/main" val="10004"/>
                  </a:ext>
                </a:extLst>
              </a:tr>
              <a:tr h="283898">
                <a:tc>
                  <a:txBody>
                    <a:bodyPr/>
                    <a:lstStyle/>
                    <a:p>
                      <a:pPr algn="r" rtl="0" fontAlgn="b"/>
                      <a:r>
                        <a:rPr lang="he-IL" sz="1800" b="0" i="0" u="none" strike="noStrike" dirty="0">
                          <a:solidFill>
                            <a:schemeClr val="tx2"/>
                          </a:solidFill>
                          <a:effectLst/>
                          <a:latin typeface="Arial"/>
                        </a:rPr>
                        <a:t>1977</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92</a:t>
                      </a:r>
                    </a:p>
                  </a:txBody>
                  <a:tcPr marL="9526" marR="9526" marT="9527" marB="0" anchor="b">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4775" y="465138"/>
            <a:ext cx="8469313" cy="3386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tx2"/>
                </a:solidFill>
              </a:rPr>
              <a:t>שאלה 14:</a:t>
            </a:r>
          </a:p>
          <a:p>
            <a:pPr fontAlgn="auto">
              <a:spcBef>
                <a:spcPts val="0"/>
              </a:spcBef>
              <a:spcAft>
                <a:spcPts val="0"/>
              </a:spcAft>
              <a:defRPr/>
            </a:pPr>
            <a:r>
              <a:rPr lang="he-IL" kern="0" dirty="0">
                <a:solidFill>
                  <a:schemeClr val="tx2"/>
                </a:solidFill>
              </a:rPr>
              <a:t>א. ציירו גרף (עמודות) המתאר את מספר ההכשות לאורך השנים. </a:t>
            </a:r>
          </a:p>
          <a:p>
            <a:pPr fontAlgn="auto">
              <a:spcBef>
                <a:spcPts val="0"/>
              </a:spcBef>
              <a:spcAft>
                <a:spcPts val="0"/>
              </a:spcAft>
              <a:defRPr/>
            </a:pPr>
            <a:r>
              <a:rPr lang="he-IL" kern="0" dirty="0">
                <a:solidFill>
                  <a:schemeClr val="tx2"/>
                </a:solidFill>
              </a:rPr>
              <a:t>סמנו בגרף מתי הושמדו הנמיות ומתי התאוששה אוכלוסייתן.</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אילו מנזקי ההדברה הביולוגית</a:t>
            </a:r>
          </a:p>
          <a:p>
            <a:pPr fontAlgn="auto">
              <a:spcBef>
                <a:spcPts val="0"/>
              </a:spcBef>
              <a:spcAft>
                <a:spcPts val="0"/>
              </a:spcAft>
              <a:defRPr/>
            </a:pPr>
            <a:r>
              <a:rPr lang="he-IL" kern="0" dirty="0">
                <a:solidFill>
                  <a:schemeClr val="tx2"/>
                </a:solidFill>
              </a:rPr>
              <a:t>מתבטאים בסיפור זה?</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867C18-74C7-4DEA-8219-885F9B67CBDB}"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טבלה 10"/>
          <p:cNvGraphicFramePr>
            <a:graphicFrameLocks noGrp="1"/>
          </p:cNvGraphicFramePr>
          <p:nvPr/>
        </p:nvGraphicFramePr>
        <p:xfrm>
          <a:off x="4905375" y="1428750"/>
          <a:ext cx="2952750" cy="1703388"/>
        </p:xfrm>
        <a:graphic>
          <a:graphicData uri="http://schemas.openxmlformats.org/drawingml/2006/table">
            <a:tbl>
              <a:tblPr rtl="1"/>
              <a:tblGrid>
                <a:gridCol w="1476375">
                  <a:extLst>
                    <a:ext uri="{9D8B030D-6E8A-4147-A177-3AD203B41FA5}">
                      <a16:colId xmlns:a16="http://schemas.microsoft.com/office/drawing/2014/main" val="20000"/>
                    </a:ext>
                  </a:extLst>
                </a:gridCol>
                <a:gridCol w="1476375">
                  <a:extLst>
                    <a:ext uri="{9D8B030D-6E8A-4147-A177-3AD203B41FA5}">
                      <a16:colId xmlns:a16="http://schemas.microsoft.com/office/drawing/2014/main" val="20001"/>
                    </a:ext>
                  </a:extLst>
                </a:gridCol>
              </a:tblGrid>
              <a:tr h="283898">
                <a:tc>
                  <a:txBody>
                    <a:bodyPr/>
                    <a:lstStyle/>
                    <a:p>
                      <a:pPr algn="r" rtl="1" fontAlgn="b"/>
                      <a:r>
                        <a:rPr lang="he-IL" sz="1800" b="0" i="0" u="sng" strike="noStrike" dirty="0">
                          <a:solidFill>
                            <a:schemeClr val="tx2"/>
                          </a:solidFill>
                          <a:effectLst/>
                          <a:latin typeface="Arial"/>
                        </a:rPr>
                        <a:t>שנה</a:t>
                      </a:r>
                    </a:p>
                  </a:txBody>
                  <a:tcPr marL="9526" marR="9526" marT="9527" marB="0" anchor="b">
                    <a:lnL>
                      <a:noFill/>
                    </a:lnL>
                    <a:lnR>
                      <a:noFill/>
                    </a:lnR>
                    <a:lnT>
                      <a:noFill/>
                    </a:lnT>
                    <a:lnB>
                      <a:noFill/>
                    </a:lnB>
                  </a:tcPr>
                </a:tc>
                <a:tc>
                  <a:txBody>
                    <a:bodyPr/>
                    <a:lstStyle/>
                    <a:p>
                      <a:pPr algn="r" rtl="1" fontAlgn="b"/>
                      <a:r>
                        <a:rPr lang="he-IL" sz="1800" b="0" i="0" u="sng" strike="noStrike" dirty="0">
                          <a:solidFill>
                            <a:schemeClr val="tx2"/>
                          </a:solidFill>
                          <a:effectLst/>
                          <a:latin typeface="Arial"/>
                        </a:rPr>
                        <a:t>מס' הכשות</a:t>
                      </a:r>
                    </a:p>
                  </a:txBody>
                  <a:tcPr marL="9526" marR="9526" marT="9527" marB="0" anchor="b">
                    <a:lnL>
                      <a:noFill/>
                    </a:lnL>
                    <a:lnR>
                      <a:noFill/>
                    </a:lnR>
                    <a:lnT>
                      <a:noFill/>
                    </a:lnT>
                    <a:lnB>
                      <a:noFill/>
                    </a:lnB>
                  </a:tcPr>
                </a:tc>
                <a:extLst>
                  <a:ext uri="{0D108BD9-81ED-4DB2-BD59-A6C34878D82A}">
                    <a16:rowId xmlns:a16="http://schemas.microsoft.com/office/drawing/2014/main" val="10000"/>
                  </a:ext>
                </a:extLst>
              </a:tr>
              <a:tr h="283898">
                <a:tc>
                  <a:txBody>
                    <a:bodyPr/>
                    <a:lstStyle/>
                    <a:p>
                      <a:pPr algn="r" rtl="0" fontAlgn="b"/>
                      <a:r>
                        <a:rPr lang="he-IL" sz="1800" b="0" i="0" u="none" strike="noStrike" dirty="0">
                          <a:solidFill>
                            <a:schemeClr val="tx2"/>
                          </a:solidFill>
                          <a:effectLst/>
                          <a:latin typeface="Arial"/>
                        </a:rPr>
                        <a:t>1963</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100</a:t>
                      </a:r>
                    </a:p>
                  </a:txBody>
                  <a:tcPr marL="9526" marR="9526" marT="9527" marB="0" anchor="b">
                    <a:lnL>
                      <a:noFill/>
                    </a:lnL>
                    <a:lnR>
                      <a:noFill/>
                    </a:lnR>
                    <a:lnT>
                      <a:noFill/>
                    </a:lnT>
                    <a:lnB>
                      <a:noFill/>
                    </a:lnB>
                  </a:tcPr>
                </a:tc>
                <a:extLst>
                  <a:ext uri="{0D108BD9-81ED-4DB2-BD59-A6C34878D82A}">
                    <a16:rowId xmlns:a16="http://schemas.microsoft.com/office/drawing/2014/main" val="10001"/>
                  </a:ext>
                </a:extLst>
              </a:tr>
              <a:tr h="283898">
                <a:tc>
                  <a:txBody>
                    <a:bodyPr/>
                    <a:lstStyle/>
                    <a:p>
                      <a:pPr algn="r" rtl="0" fontAlgn="b"/>
                      <a:r>
                        <a:rPr lang="he-IL" sz="1800" b="0" i="0" u="none" strike="noStrike" dirty="0">
                          <a:solidFill>
                            <a:schemeClr val="tx2"/>
                          </a:solidFill>
                          <a:effectLst/>
                          <a:latin typeface="Arial"/>
                        </a:rPr>
                        <a:t>1964</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229</a:t>
                      </a:r>
                    </a:p>
                  </a:txBody>
                  <a:tcPr marL="9526" marR="9526" marT="9527" marB="0" anchor="b">
                    <a:lnL>
                      <a:noFill/>
                    </a:lnL>
                    <a:lnR>
                      <a:noFill/>
                    </a:lnR>
                    <a:lnT>
                      <a:noFill/>
                    </a:lnT>
                    <a:lnB>
                      <a:noFill/>
                    </a:lnB>
                  </a:tcPr>
                </a:tc>
                <a:extLst>
                  <a:ext uri="{0D108BD9-81ED-4DB2-BD59-A6C34878D82A}">
                    <a16:rowId xmlns:a16="http://schemas.microsoft.com/office/drawing/2014/main" val="10002"/>
                  </a:ext>
                </a:extLst>
              </a:tr>
              <a:tr h="283898">
                <a:tc>
                  <a:txBody>
                    <a:bodyPr/>
                    <a:lstStyle/>
                    <a:p>
                      <a:pPr algn="r" rtl="0" fontAlgn="b"/>
                      <a:r>
                        <a:rPr lang="he-IL" sz="1800" b="0" i="0" u="none" strike="noStrike" dirty="0">
                          <a:solidFill>
                            <a:schemeClr val="tx2"/>
                          </a:solidFill>
                          <a:effectLst/>
                          <a:latin typeface="Arial"/>
                        </a:rPr>
                        <a:t>1965</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359</a:t>
                      </a:r>
                    </a:p>
                  </a:txBody>
                  <a:tcPr marL="9526" marR="9526" marT="9527" marB="0" anchor="b">
                    <a:lnL>
                      <a:noFill/>
                    </a:lnL>
                    <a:lnR>
                      <a:noFill/>
                    </a:lnR>
                    <a:lnT>
                      <a:noFill/>
                    </a:lnT>
                    <a:lnB>
                      <a:noFill/>
                    </a:lnB>
                  </a:tcPr>
                </a:tc>
                <a:extLst>
                  <a:ext uri="{0D108BD9-81ED-4DB2-BD59-A6C34878D82A}">
                    <a16:rowId xmlns:a16="http://schemas.microsoft.com/office/drawing/2014/main" val="10003"/>
                  </a:ext>
                </a:extLst>
              </a:tr>
              <a:tr h="283898">
                <a:tc>
                  <a:txBody>
                    <a:bodyPr/>
                    <a:lstStyle/>
                    <a:p>
                      <a:pPr algn="r" rtl="0" fontAlgn="b"/>
                      <a:r>
                        <a:rPr lang="he-IL" sz="1800" b="0" i="0" u="none" strike="noStrike" dirty="0">
                          <a:solidFill>
                            <a:schemeClr val="tx2"/>
                          </a:solidFill>
                          <a:effectLst/>
                          <a:latin typeface="Arial"/>
                        </a:rPr>
                        <a:t>1966</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435</a:t>
                      </a:r>
                    </a:p>
                  </a:txBody>
                  <a:tcPr marL="9526" marR="9526" marT="9527" marB="0" anchor="b">
                    <a:lnL>
                      <a:noFill/>
                    </a:lnL>
                    <a:lnR>
                      <a:noFill/>
                    </a:lnR>
                    <a:lnT>
                      <a:noFill/>
                    </a:lnT>
                    <a:lnB>
                      <a:noFill/>
                    </a:lnB>
                  </a:tcPr>
                </a:tc>
                <a:extLst>
                  <a:ext uri="{0D108BD9-81ED-4DB2-BD59-A6C34878D82A}">
                    <a16:rowId xmlns:a16="http://schemas.microsoft.com/office/drawing/2014/main" val="10004"/>
                  </a:ext>
                </a:extLst>
              </a:tr>
              <a:tr h="283898">
                <a:tc>
                  <a:txBody>
                    <a:bodyPr/>
                    <a:lstStyle/>
                    <a:p>
                      <a:pPr algn="r" rtl="0" fontAlgn="b"/>
                      <a:r>
                        <a:rPr lang="he-IL" sz="1800" b="0" i="0" u="none" strike="noStrike" dirty="0">
                          <a:solidFill>
                            <a:schemeClr val="tx2"/>
                          </a:solidFill>
                          <a:effectLst/>
                          <a:latin typeface="Arial"/>
                        </a:rPr>
                        <a:t>1977</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92</a:t>
                      </a:r>
                    </a:p>
                  </a:txBody>
                  <a:tcPr marL="9526" marR="9526" marT="9527" marB="0" anchor="b">
                    <a:lnL>
                      <a:noFill/>
                    </a:lnL>
                    <a:lnR>
                      <a:noFill/>
                    </a:lnR>
                    <a:lnT>
                      <a:noFill/>
                    </a:lnT>
                    <a:lnB>
                      <a:noFill/>
                    </a:lnB>
                  </a:tcPr>
                </a:tc>
                <a:extLst>
                  <a:ext uri="{0D108BD9-81ED-4DB2-BD59-A6C34878D82A}">
                    <a16:rowId xmlns:a16="http://schemas.microsoft.com/office/drawing/2014/main" val="10005"/>
                  </a:ext>
                </a:extLst>
              </a:tr>
            </a:tbl>
          </a:graphicData>
        </a:graphic>
      </p:graphicFrame>
      <p:grpSp>
        <p:nvGrpSpPr>
          <p:cNvPr id="2069" name="קבוצה 17"/>
          <p:cNvGrpSpPr>
            <a:grpSpLocks/>
          </p:cNvGrpSpPr>
          <p:nvPr/>
        </p:nvGrpSpPr>
        <p:grpSpPr bwMode="auto">
          <a:xfrm>
            <a:off x="714375" y="1512888"/>
            <a:ext cx="4673600" cy="2844800"/>
            <a:chOff x="849313" y="1001713"/>
            <a:chExt cx="4673600" cy="2844800"/>
          </a:xfrm>
        </p:grpSpPr>
        <p:graphicFrame>
          <p:nvGraphicFramePr>
            <p:cNvPr id="2050" name="תרשים 8"/>
            <p:cNvGraphicFramePr>
              <a:graphicFrameLocks/>
            </p:cNvGraphicFramePr>
            <p:nvPr/>
          </p:nvGraphicFramePr>
          <p:xfrm>
            <a:off x="849313" y="1001713"/>
            <a:ext cx="4673600" cy="2844800"/>
          </p:xfrm>
          <a:graphic>
            <a:graphicData uri="http://schemas.openxmlformats.org/presentationml/2006/ole">
              <mc:AlternateContent xmlns:mc="http://schemas.openxmlformats.org/markup-compatibility/2006">
                <mc:Choice xmlns:v="urn:schemas-microsoft-com:vml" Requires="v">
                  <p:oleObj spid="_x0000_s2203" r:id="rId3" imgW="4676037" imgH="2847079" progId="Excel.Chart.8">
                    <p:embed/>
                  </p:oleObj>
                </mc:Choice>
                <mc:Fallback>
                  <p:oleObj r:id="rId3" imgW="4676037" imgH="2847079" progId="Excel.Chart.8">
                    <p:embed/>
                    <p:pic>
                      <p:nvPicPr>
                        <p:cNvPr id="0" name="Picture 1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3" y="1001713"/>
                          <a:ext cx="4673600"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מחבר חץ ישר 4"/>
            <p:cNvCxnSpPr/>
            <p:nvPr/>
          </p:nvCxnSpPr>
          <p:spPr>
            <a:xfrm>
              <a:off x="1619251" y="2724150"/>
              <a:ext cx="0" cy="358775"/>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1331913" y="2124075"/>
              <a:ext cx="954088"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400" dirty="0">
                  <a:solidFill>
                    <a:srgbClr val="FF0000"/>
                  </a:solidFill>
                  <a:latin typeface="Arial"/>
                  <a:cs typeface="Arial"/>
                </a:rPr>
                <a:t>השמדת הנמיות</a:t>
              </a:r>
            </a:p>
          </p:txBody>
        </p:sp>
        <p:cxnSp>
          <p:nvCxnSpPr>
            <p:cNvPr id="14" name="מחבר חץ ישר 13"/>
            <p:cNvCxnSpPr/>
            <p:nvPr/>
          </p:nvCxnSpPr>
          <p:spPr>
            <a:xfrm flipV="1">
              <a:off x="4572001" y="2565400"/>
              <a:ext cx="0" cy="5032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auto">
            <a:xfrm>
              <a:off x="4338638" y="2090738"/>
              <a:ext cx="1096963" cy="738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400" dirty="0">
                  <a:solidFill>
                    <a:srgbClr val="FF0000"/>
                  </a:solidFill>
                  <a:latin typeface="Arial"/>
                  <a:cs typeface="Arial"/>
                </a:rPr>
                <a:t>התאוששות אוכלוסיית הנמיות</a:t>
              </a:r>
            </a:p>
          </p:txBody>
        </p:sp>
      </p:grpSp>
      <p:sp>
        <p:nvSpPr>
          <p:cNvPr id="17" name="Rectangle 12"/>
          <p:cNvSpPr/>
          <p:nvPr/>
        </p:nvSpPr>
        <p:spPr>
          <a:xfrm>
            <a:off x="465138" y="4786313"/>
            <a:ext cx="8213725" cy="12858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ב. פגיעה </a:t>
            </a:r>
            <a:r>
              <a:rPr lang="he-IL" kern="0" dirty="0">
                <a:latin typeface="Arial"/>
                <a:cs typeface="Arial"/>
              </a:rPr>
              <a:t>ישירה באורגניזמים שאינם מזיקים פוגעת קשות במאזן הטבעי ובשרשרת המזון.</a:t>
            </a:r>
          </a:p>
          <a:p>
            <a:pPr fontAlgn="auto">
              <a:spcBef>
                <a:spcPts val="0"/>
              </a:spcBef>
              <a:spcAft>
                <a:spcPts val="0"/>
              </a:spcAft>
              <a:defRPr/>
            </a:pPr>
            <a:r>
              <a:rPr lang="he-IL" kern="0" dirty="0">
                <a:latin typeface="Arial"/>
                <a:cs typeface="Arial"/>
              </a:rPr>
              <a:t>הרעלה משנית: הרעלה של בעלי חיים שטרפו בעלי חיים שנפגעו מחומרי ההדברה.</a:t>
            </a:r>
          </a:p>
          <a:p>
            <a:pPr fontAlgn="auto">
              <a:spcBef>
                <a:spcPts val="0"/>
              </a:spcBef>
              <a:spcAft>
                <a:spcPts val="0"/>
              </a:spcAft>
              <a:defRPr/>
            </a:pPr>
            <a:r>
              <a:rPr lang="he-IL" kern="0" dirty="0">
                <a:latin typeface="Arial"/>
                <a:cs typeface="Arial"/>
              </a:rPr>
              <a:t>פגיעה במאזן הטבעי ובשרשרת המזון.</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5DECA4-9E4E-45CA-A70B-CD4567520ED4}"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הדברה ביולוגית</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1686" name="TextBox 8"/>
          <p:cNvSpPr txBox="1">
            <a:spLocks noChangeArrowheads="1"/>
          </p:cNvSpPr>
          <p:nvPr/>
        </p:nvSpPr>
        <p:spPr bwMode="auto">
          <a:xfrm>
            <a:off x="395288" y="548680"/>
            <a:ext cx="8305800" cy="397033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latin typeface="Arial" charset="0"/>
                <a:cs typeface="Arial" charset="0"/>
              </a:rPr>
              <a:t>הדברה ביולוגית היא הדברת המזיקים בעזרת אורגניזם אחר שהוא בדרך כלל טפיל של האורגניזם המזיק או טורף שלו.</a:t>
            </a:r>
          </a:p>
          <a:p>
            <a:pPr>
              <a:defRPr/>
            </a:pPr>
            <a:r>
              <a:rPr lang="he-IL" dirty="0">
                <a:latin typeface="Arial" charset="0"/>
                <a:cs typeface="Arial" charset="0"/>
              </a:rPr>
              <a:t>אמנם להדברה הביולוגית יש יתרונות רבים על פני ההדברה הכימית, ואולם אחד החסרונות הבולטים שלה הוא הסיכון שבעל החיים שהובא אל האזור כדי להילחם במזיקים יתרבה מאוד, </a:t>
            </a:r>
            <a:r>
              <a:rPr lang="he-IL" noProof="1">
                <a:latin typeface="Arial" charset="0"/>
                <a:cs typeface="Arial" charset="0"/>
              </a:rPr>
              <a:t>ידחק </a:t>
            </a:r>
            <a:r>
              <a:rPr lang="he-IL" dirty="0">
                <a:latin typeface="Arial" charset="0"/>
                <a:cs typeface="Arial" charset="0"/>
              </a:rPr>
              <a:t>בעלי חיים מקומיים משטחי המחייה שלהם, יתחרה בהם על מקורות מזון ויהפוך למין פולש שפוגע במערכת האקולוגית המקומית. בנוסף, בעל החיים שהובא לצורך הדברה ביולוגית עלול לטרוף אורגניזמים אחרים ולדלדל את אוכלוסייתם.</a:t>
            </a:r>
          </a:p>
          <a:p>
            <a:pPr>
              <a:defRPr/>
            </a:pPr>
            <a:r>
              <a:rPr lang="he-IL" dirty="0">
                <a:latin typeface="Arial" charset="0"/>
                <a:cs typeface="Arial" charset="0"/>
              </a:rPr>
              <a:t>לכן יש לחקור בקפדנות את כל ההיבטים לפני שמכניסים את בעל החיים המדביר למערכת.</a:t>
            </a:r>
          </a:p>
          <a:p>
            <a:pPr>
              <a:defRPr/>
            </a:pPr>
            <a:endParaRPr lang="he-IL" dirty="0">
              <a:latin typeface="Arial" charset="0"/>
              <a:cs typeface="Arial" charset="0"/>
            </a:endParaRPr>
          </a:p>
          <a:p>
            <a:pPr>
              <a:defRPr/>
            </a:pPr>
            <a:r>
              <a:rPr lang="he-IL" dirty="0">
                <a:latin typeface="Arial" charset="0"/>
                <a:cs typeface="Arial" charset="0"/>
              </a:rPr>
              <a:t>מכיוון שלא תמיד אפשר להדביר מזיקים</a:t>
            </a:r>
          </a:p>
          <a:p>
            <a:pPr>
              <a:defRPr/>
            </a:pPr>
            <a:r>
              <a:rPr lang="he-IL" dirty="0">
                <a:latin typeface="Arial" charset="0"/>
                <a:cs typeface="Arial" charset="0"/>
              </a:rPr>
              <a:t>רק בשיטות של הדברה ביולוגית, רצוי</a:t>
            </a:r>
          </a:p>
          <a:p>
            <a:pPr>
              <a:defRPr/>
            </a:pPr>
            <a:r>
              <a:rPr lang="he-IL" dirty="0">
                <a:latin typeface="Arial" charset="0"/>
                <a:cs typeface="Arial" charset="0"/>
              </a:rPr>
              <a:t>לעשות הדברה משולבת:</a:t>
            </a:r>
          </a:p>
          <a:p>
            <a:pPr>
              <a:defRPr/>
            </a:pPr>
            <a:r>
              <a:rPr lang="he-IL" dirty="0">
                <a:latin typeface="Arial" charset="0"/>
                <a:cs typeface="Arial" charset="0"/>
              </a:rPr>
              <a:t>שימוש בהדברה ביולוגית בתוספת</a:t>
            </a:r>
          </a:p>
          <a:p>
            <a:pPr>
              <a:defRPr/>
            </a:pPr>
            <a:r>
              <a:rPr lang="he-IL" dirty="0">
                <a:latin typeface="Arial" charset="0"/>
                <a:cs typeface="Arial" charset="0"/>
              </a:rPr>
              <a:t>הדברה כימית </a:t>
            </a:r>
            <a:r>
              <a:rPr lang="he-IL" dirty="0" smtClean="0">
                <a:latin typeface="Arial" charset="0"/>
                <a:cs typeface="Arial" charset="0"/>
              </a:rPr>
              <a:t>מינימלית</a:t>
            </a:r>
            <a:r>
              <a:rPr lang="he-IL" dirty="0">
                <a:latin typeface="Arial" charset="0"/>
                <a:cs typeface="Arial" charset="0"/>
              </a:rPr>
              <a:t>.</a:t>
            </a:r>
          </a:p>
        </p:txBody>
      </p:sp>
      <p:grpSp>
        <p:nvGrpSpPr>
          <p:cNvPr id="71687" name="קבוצה 8"/>
          <p:cNvGrpSpPr>
            <a:grpSpLocks/>
          </p:cNvGrpSpPr>
          <p:nvPr/>
        </p:nvGrpSpPr>
        <p:grpSpPr bwMode="auto">
          <a:xfrm>
            <a:off x="300038" y="3071813"/>
            <a:ext cx="7700962" cy="3317875"/>
            <a:chOff x="693139" y="3686178"/>
            <a:chExt cx="7701560" cy="3317830"/>
          </a:xfrm>
        </p:grpSpPr>
        <p:sp>
          <p:nvSpPr>
            <p:cNvPr id="71688" name="TextBox 8"/>
            <p:cNvSpPr txBox="1">
              <a:spLocks noChangeArrowheads="1"/>
            </p:cNvSpPr>
            <p:nvPr/>
          </p:nvSpPr>
          <p:spPr bwMode="auto">
            <a:xfrm>
              <a:off x="5481411" y="6111845"/>
              <a:ext cx="2913288" cy="646103"/>
            </a:xfrm>
            <a:prstGeom prst="rect">
              <a:avLst/>
            </a:prstGeom>
            <a:noFill/>
            <a:ln w="19050">
              <a:solidFill>
                <a:srgbClr val="1D4C72"/>
              </a:solidFill>
              <a:miter lim="800000"/>
              <a:headEnd/>
              <a:tailEnd/>
            </a:ln>
            <a:effectLst>
              <a:outerShdw sx="102000" sy="102000" algn="tl" rotWithShape="0">
                <a:srgbClr val="A6A6A6">
                  <a:alpha val="0"/>
                </a:srgbClr>
              </a:outerShdw>
            </a:effectLst>
          </p:spPr>
          <p:txBody>
            <a:bodyPr>
              <a:spAutoFit/>
            </a:bodyPr>
            <a:lstStyle/>
            <a:p>
              <a:pPr algn="ctr">
                <a:defRPr/>
              </a:pPr>
              <a:r>
                <a:rPr lang="he-IL" dirty="0">
                  <a:latin typeface="Arial" charset="0"/>
                  <a:cs typeface="Arial" charset="0"/>
                </a:rPr>
                <a:t>שימוש בזבוב טורף להדברת </a:t>
              </a:r>
            </a:p>
            <a:p>
              <a:pPr algn="ctr">
                <a:defRPr/>
              </a:pPr>
              <a:r>
                <a:rPr lang="he-IL" dirty="0">
                  <a:latin typeface="Arial" charset="0"/>
                  <a:cs typeface="Arial" charset="0"/>
                </a:rPr>
                <a:t>זבובים המזיקים לחקלאות</a:t>
              </a:r>
            </a:p>
          </p:txBody>
        </p:sp>
        <p:pic>
          <p:nvPicPr>
            <p:cNvPr id="7168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7" y="3686178"/>
              <a:ext cx="4572032" cy="307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מלבן 1"/>
            <p:cNvSpPr>
              <a:spLocks noChangeArrowheads="1"/>
            </p:cNvSpPr>
            <p:nvPr/>
          </p:nvSpPr>
          <p:spPr bwMode="auto">
            <a:xfrm>
              <a:off x="693139" y="6757787"/>
              <a:ext cx="2492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a:t>© Shutterstock.com/ Matthijs Wetterauw </a:t>
              </a:r>
              <a:endParaRPr lang="he-IL" altLang="he-IL" sz="1000" dirty="0"/>
            </a:p>
          </p:txBody>
        </p:sp>
      </p:gr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7F0DFF-E48E-415F-A372-AECEBD642D95}"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שימוש </a:t>
            </a:r>
            <a:r>
              <a:rPr lang="he-IL" sz="1800" b="1" dirty="0" smtClean="0">
                <a:solidFill>
                  <a:srgbClr val="FF6600"/>
                </a:solidFill>
                <a:ea typeface="+mn-ea"/>
              </a:rPr>
              <a:t>בתנשמות להדברת נברנים</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2710" name="TextBox 8"/>
          <p:cNvSpPr txBox="1">
            <a:spLocks noChangeArrowheads="1"/>
          </p:cNvSpPr>
          <p:nvPr/>
        </p:nvSpPr>
        <p:spPr bwMode="auto">
          <a:xfrm>
            <a:off x="468313" y="558800"/>
            <a:ext cx="8342312" cy="23082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latin typeface="Arial" charset="0"/>
                <a:cs typeface="Arial" charset="0"/>
              </a:rPr>
              <a:t>בשנות החמישים של המאה הקודמת התחילו להשתמש בחומרי הדברה כימיים נגד נברנים, מכרסמים שפגעו ביבולים בשדות חקלאיים. השיטה הייתה פיזור גרגרי חיטה מצופים רעל. המכרסמים שאכלו מן הרעל נאכלו על ידי הדורסים.</a:t>
            </a:r>
          </a:p>
          <a:p>
            <a:pPr>
              <a:defRPr/>
            </a:pPr>
            <a:r>
              <a:rPr lang="he-IL" dirty="0">
                <a:latin typeface="Arial" charset="0"/>
                <a:cs typeface="Arial" charset="0"/>
              </a:rPr>
              <a:t>התוצאה הייתה עגומה: המכרסמים לא התמעטו, ואילו מצב הדורסים (כגון נשרים) – האויבים הטבעיים של המכרסמים – הוחמר: הם הורעלו הרעלה משנית ומספרם הלך והתמעט.</a:t>
            </a:r>
          </a:p>
          <a:p>
            <a:pPr>
              <a:defRPr/>
            </a:pPr>
            <a:r>
              <a:rPr lang="he-IL" dirty="0">
                <a:latin typeface="Arial" charset="0"/>
                <a:cs typeface="Arial" charset="0"/>
              </a:rPr>
              <a:t>בשנת 1982 ניסו מיזם חדש בקיבוץ שדה אליהו בעמק בית שאן: בשדות החקלאיים הוצבו תיבות קינון שאוכלסו בתנשמות. התנשמות טורפות את המכרסמים הפוגעים ביבולים בשדות החקלאיים. השיטה הוכתרה בהצלחה והיא החליפה את השימוש בחומרי הדברה כימיים.</a:t>
            </a:r>
          </a:p>
        </p:txBody>
      </p:sp>
      <p:grpSp>
        <p:nvGrpSpPr>
          <p:cNvPr id="72711" name="קבוצה 8"/>
          <p:cNvGrpSpPr>
            <a:grpSpLocks/>
          </p:cNvGrpSpPr>
          <p:nvPr/>
        </p:nvGrpSpPr>
        <p:grpSpPr bwMode="auto">
          <a:xfrm>
            <a:off x="3321050" y="2978993"/>
            <a:ext cx="3082925" cy="3762375"/>
            <a:chOff x="3321050" y="2924175"/>
            <a:chExt cx="3082925" cy="3762375"/>
          </a:xfrm>
        </p:grpSpPr>
        <p:pic>
          <p:nvPicPr>
            <p:cNvPr id="7271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050" y="2924175"/>
              <a:ext cx="3082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מלבן 1"/>
            <p:cNvSpPr>
              <a:spLocks noChangeArrowheads="1"/>
            </p:cNvSpPr>
            <p:nvPr/>
          </p:nvSpPr>
          <p:spPr bwMode="auto">
            <a:xfrm>
              <a:off x="5384800" y="6381750"/>
              <a:ext cx="1019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200" dirty="0">
                  <a:latin typeface="Calibri" pitchFamily="34" charset="0"/>
                </a:rPr>
                <a:t>אוריה שחק ©</a:t>
              </a:r>
              <a:endParaRPr lang="en-US" altLang="he-IL" sz="1200" dirty="0">
                <a:latin typeface="Calibri" pitchFamily="34" charset="0"/>
              </a:endParaRPr>
            </a:p>
          </p:txBody>
        </p:sp>
      </p:gr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5BE81E-2759-4D92-889E-0F90BA2817E3}"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15: הדברה ביולוגית</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66687"/>
            <a:ext cx="8469313" cy="64627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15:</a:t>
            </a:r>
          </a:p>
          <a:p>
            <a:pPr algn="just">
              <a:defRPr/>
            </a:pPr>
            <a:r>
              <a:rPr lang="he-IL" dirty="0">
                <a:solidFill>
                  <a:schemeClr val="accent3"/>
                </a:solidFill>
              </a:rPr>
              <a:t>הדברה ביולוגית </a:t>
            </a:r>
            <a:r>
              <a:rPr lang="he-IL" dirty="0">
                <a:solidFill>
                  <a:schemeClr val="tx2"/>
                </a:solidFill>
              </a:rPr>
              <a:t>היא הדברת המזיקים בעזרת אורגניזם אחר שהוא בדרך כלל </a:t>
            </a:r>
          </a:p>
          <a:p>
            <a:pPr algn="just">
              <a:defRPr/>
            </a:pPr>
            <a:r>
              <a:rPr lang="he-IL" dirty="0">
                <a:solidFill>
                  <a:schemeClr val="tx2"/>
                </a:solidFill>
              </a:rPr>
              <a:t>טפיל של האורגניזם המזיק או טורף שלו.</a:t>
            </a:r>
          </a:p>
          <a:p>
            <a:pPr algn="just">
              <a:defRPr/>
            </a:pPr>
            <a:r>
              <a:rPr lang="he-IL" dirty="0">
                <a:solidFill>
                  <a:schemeClr val="tx2"/>
                </a:solidFill>
              </a:rPr>
              <a:t>לפניכם רשימה של שיטות הדברה ביולוגית שיושמו במקומות שונים בעולם.</a:t>
            </a:r>
          </a:p>
          <a:p>
            <a:pPr algn="just">
              <a:defRPr/>
            </a:pPr>
            <a:r>
              <a:rPr lang="he-IL" dirty="0">
                <a:solidFill>
                  <a:schemeClr val="tx2"/>
                </a:solidFill>
              </a:rPr>
              <a:t>בנוגע לכל אחת מהן, כתבו אם המדביר הביולוגי הוא טפיל או טורף.</a:t>
            </a:r>
          </a:p>
          <a:p>
            <a:pPr algn="just">
              <a:defRPr/>
            </a:pPr>
            <a:endParaRPr lang="he-IL" dirty="0">
              <a:solidFill>
                <a:schemeClr val="tx2"/>
              </a:solidFill>
            </a:endParaRPr>
          </a:p>
          <a:p>
            <a:pPr algn="just">
              <a:defRPr/>
            </a:pPr>
            <a:r>
              <a:rPr lang="he-IL" dirty="0">
                <a:solidFill>
                  <a:schemeClr val="tx2"/>
                </a:solidFill>
              </a:rPr>
              <a:t>א. שימוש בדגי גמבוזיה לטריפת זחלי יתושים. (הזחלים חיים במקווי מים)</a:t>
            </a:r>
          </a:p>
          <a:p>
            <a:pPr algn="just">
              <a:defRPr/>
            </a:pPr>
            <a:r>
              <a:rPr lang="he-IL" dirty="0">
                <a:solidFill>
                  <a:schemeClr val="tx2"/>
                </a:solidFill>
              </a:rPr>
              <a:t>ב. שימוש בחיידק שגורם מחלה לזחלי היתושים.</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ג. שימוש בחיפושית מושית השבע (פרת משה רבנו), שאוכלת כנימות המזיקות לצמחים </a:t>
            </a:r>
          </a:p>
          <a:p>
            <a:pPr algn="just">
              <a:defRPr/>
            </a:pPr>
            <a:r>
              <a:rPr lang="he-IL" dirty="0">
                <a:solidFill>
                  <a:schemeClr val="tx2"/>
                </a:solidFill>
              </a:rPr>
              <a:t>   חקלאיים.</a:t>
            </a: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ד. שימוש בתנשמות ובבזים להדברת מכרסמים.</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ה. שימוש בצרעה המטילה את ביציה בגוף הכנימות ובכך גורמת למותן.</a:t>
            </a:r>
          </a:p>
          <a:p>
            <a:pPr algn="just">
              <a:defRPr/>
            </a:pPr>
            <a:endParaRPr lang="he-IL" dirty="0">
              <a:solidFill>
                <a:schemeClr val="tx2"/>
              </a:solidFill>
            </a:endParaRPr>
          </a:p>
        </p:txBody>
      </p:sp>
      <p:pic>
        <p:nvPicPr>
          <p:cNvPr id="737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777927"/>
            <a:ext cx="28082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95ACD86-BC17-492A-A4F9-261350BA724C}"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50589"/>
            <a:ext cx="8469313" cy="42465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a:t>
            </a:r>
          </a:p>
          <a:p>
            <a:pPr algn="just">
              <a:defRPr/>
            </a:pPr>
            <a:r>
              <a:rPr lang="he-IL" dirty="0">
                <a:solidFill>
                  <a:schemeClr val="accent3"/>
                </a:solidFill>
              </a:rPr>
              <a:t>הדברה ביולוגית </a:t>
            </a:r>
            <a:r>
              <a:rPr lang="he-IL" dirty="0">
                <a:solidFill>
                  <a:schemeClr val="tx2"/>
                </a:solidFill>
              </a:rPr>
              <a:t>היא הדברת המזיקים בעזרת אורגניזם אחר שהוא בדרך כלל </a:t>
            </a:r>
          </a:p>
          <a:p>
            <a:pPr algn="just">
              <a:defRPr/>
            </a:pPr>
            <a:r>
              <a:rPr lang="he-IL" dirty="0">
                <a:solidFill>
                  <a:schemeClr val="tx2"/>
                </a:solidFill>
              </a:rPr>
              <a:t>טפיל של האורגניזם המזיק או טורף שלו.</a:t>
            </a:r>
          </a:p>
          <a:p>
            <a:pPr algn="just">
              <a:defRPr/>
            </a:pPr>
            <a:r>
              <a:rPr lang="he-IL" dirty="0">
                <a:solidFill>
                  <a:schemeClr val="tx2"/>
                </a:solidFill>
              </a:rPr>
              <a:t>לפניכם רשימה של שיטות הדברה ביולוגית שיושמו במקומות שונים בעולם.</a:t>
            </a:r>
          </a:p>
          <a:p>
            <a:pPr algn="just">
              <a:defRPr/>
            </a:pPr>
            <a:r>
              <a:rPr lang="he-IL" dirty="0">
                <a:solidFill>
                  <a:schemeClr val="tx2"/>
                </a:solidFill>
              </a:rPr>
              <a:t>בנוגע לכל אחת מהן, כתבו אם המדביר הביולוגי הוא טפיל או טורף.</a:t>
            </a:r>
          </a:p>
          <a:p>
            <a:pPr algn="just">
              <a:defRPr/>
            </a:pPr>
            <a:endParaRPr lang="he-IL" dirty="0">
              <a:solidFill>
                <a:prstClr val="black"/>
              </a:solidFill>
            </a:endParaRPr>
          </a:p>
          <a:p>
            <a:pPr algn="just">
              <a:defRPr/>
            </a:pPr>
            <a:r>
              <a:rPr lang="he-IL" dirty="0">
                <a:solidFill>
                  <a:schemeClr val="tx2"/>
                </a:solidFill>
              </a:rPr>
              <a:t>א. שימוש בדגי גמבוזיה לטריפת זחלי יתושים. </a:t>
            </a:r>
            <a:r>
              <a:rPr lang="he-IL" dirty="0">
                <a:solidFill>
                  <a:schemeClr val="accent3"/>
                </a:solidFill>
              </a:rPr>
              <a:t>טורף</a:t>
            </a:r>
          </a:p>
          <a:p>
            <a:pPr algn="just">
              <a:defRPr/>
            </a:pPr>
            <a:r>
              <a:rPr lang="he-IL" dirty="0">
                <a:solidFill>
                  <a:schemeClr val="tx2"/>
                </a:solidFill>
              </a:rPr>
              <a:t>ב. שימוש בחיידק שגורם מחלה לזחלי היתושים. </a:t>
            </a:r>
            <a:r>
              <a:rPr lang="he-IL" dirty="0">
                <a:solidFill>
                  <a:schemeClr val="accent3"/>
                </a:solidFill>
              </a:rPr>
              <a:t>טפיל</a:t>
            </a:r>
          </a:p>
          <a:p>
            <a:pPr algn="just">
              <a:defRPr/>
            </a:pPr>
            <a:r>
              <a:rPr lang="he-IL" dirty="0">
                <a:solidFill>
                  <a:schemeClr val="tx2"/>
                </a:solidFill>
              </a:rPr>
              <a:t>ג. שימוש בחיפושית מושית השבע (פרת משה רבנו) שאוכלת כנימות המזיקות לצמחים </a:t>
            </a:r>
          </a:p>
          <a:p>
            <a:pPr algn="just">
              <a:defRPr/>
            </a:pPr>
            <a:r>
              <a:rPr lang="he-IL" dirty="0">
                <a:solidFill>
                  <a:schemeClr val="tx2"/>
                </a:solidFill>
              </a:rPr>
              <a:t>   חקלאיים. </a:t>
            </a:r>
            <a:r>
              <a:rPr lang="he-IL" dirty="0">
                <a:solidFill>
                  <a:schemeClr val="accent3"/>
                </a:solidFill>
              </a:rPr>
              <a:t>טורף</a:t>
            </a:r>
          </a:p>
          <a:p>
            <a:pPr algn="just">
              <a:defRPr/>
            </a:pPr>
            <a:r>
              <a:rPr lang="he-IL" dirty="0">
                <a:solidFill>
                  <a:schemeClr val="tx2"/>
                </a:solidFill>
              </a:rPr>
              <a:t>ד. שימוש בתנשמות ובבזים להדברת מכרסמים. </a:t>
            </a:r>
            <a:r>
              <a:rPr lang="he-IL" dirty="0">
                <a:solidFill>
                  <a:schemeClr val="accent3"/>
                </a:solidFill>
              </a:rPr>
              <a:t>טורף</a:t>
            </a:r>
          </a:p>
          <a:p>
            <a:pPr algn="just">
              <a:defRPr/>
            </a:pPr>
            <a:r>
              <a:rPr lang="he-IL" dirty="0">
                <a:solidFill>
                  <a:schemeClr val="tx2"/>
                </a:solidFill>
              </a:rPr>
              <a:t>ה. שימוש בצרעה במטילה את ביציה בגוף הכנימות ובכך גורמת למותן. </a:t>
            </a:r>
            <a:r>
              <a:rPr lang="he-IL" dirty="0">
                <a:solidFill>
                  <a:schemeClr val="accent3"/>
                </a:solidFill>
              </a:rPr>
              <a:t>טפיל</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כותרת 8"/>
          <p:cNvSpPr>
            <a:spLocks noGrp="1"/>
          </p:cNvSpPr>
          <p:nvPr>
            <p:ph type="title" idx="4294967295"/>
          </p:nvPr>
        </p:nvSpPr>
        <p:spPr bwMode="auto">
          <a:xfrm>
            <a:off x="358775" y="31750"/>
            <a:ext cx="8229600" cy="4397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he-IL" sz="1800" b="1" dirty="0" smtClean="0">
                <a:solidFill>
                  <a:srgbClr val="FF6600"/>
                </a:solidFill>
              </a:rPr>
              <a:t>נדרשת עלייה בכמות המזון עקב הגידול העצום באוכלוסיית האדם</a:t>
            </a:r>
            <a:endParaRPr lang="he-IL" sz="1800" b="1" dirty="0" smtClean="0">
              <a:solidFill>
                <a:schemeClr val="accent6">
                  <a:lumMod val="50000"/>
                  <a:lumOff val="50000"/>
                </a:schemeClr>
              </a:solidFill>
            </a:endParaRPr>
          </a:p>
        </p:txBody>
      </p:sp>
      <p:sp>
        <p:nvSpPr>
          <p:cNvPr id="128004" name="Slide Number Placeholder 8"/>
          <p:cNvSpPr txBox="1">
            <a:spLocks noGrp="1"/>
          </p:cNvSpPr>
          <p:nvPr/>
        </p:nvSpPr>
        <p:spPr bwMode="auto">
          <a:xfrm>
            <a:off x="4286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61C7650A-63AA-4658-88DE-F0A19854F330}" type="slidenum">
              <a:rPr lang="he-IL" sz="1200">
                <a:solidFill>
                  <a:srgbClr val="BFBFBF"/>
                </a:solidFill>
                <a:latin typeface="Arial" pitchFamily="34" charset="0"/>
              </a:rPr>
              <a:pPr algn="l" eaLnBrk="1" hangingPunct="1"/>
              <a:t>3</a:t>
            </a:fld>
            <a:endParaRPr lang="he-IL" sz="1200" dirty="0">
              <a:solidFill>
                <a:srgbClr val="BFBFBF"/>
              </a:solidFill>
              <a:latin typeface="Arial" pitchFamily="34" charset="0"/>
            </a:endParaRPr>
          </a:p>
        </p:txBody>
      </p:sp>
      <p:sp>
        <p:nvSpPr>
          <p:cNvPr id="128009" name="מלבן 1"/>
          <p:cNvSpPr>
            <a:spLocks noChangeArrowheads="1"/>
          </p:cNvSpPr>
          <p:nvPr/>
        </p:nvSpPr>
        <p:spPr bwMode="auto">
          <a:xfrm>
            <a:off x="622300" y="560859"/>
            <a:ext cx="8037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smtClean="0">
                <a:solidFill>
                  <a:srgbClr val="000000"/>
                </a:solidFill>
              </a:rPr>
              <a:t>למרות </a:t>
            </a:r>
            <a:r>
              <a:rPr lang="he-IL" dirty="0" smtClean="0">
                <a:solidFill>
                  <a:prstClr val="black"/>
                </a:solidFill>
              </a:rPr>
              <a:t>העלייה המרשימה בייצור המזון, יש מקומות בעולם שבהם בני אדם סובלים מרעב.</a:t>
            </a:r>
          </a:p>
          <a:p>
            <a:r>
              <a:rPr lang="he-IL" dirty="0" smtClean="0">
                <a:solidFill>
                  <a:prstClr val="black"/>
                </a:solidFill>
              </a:rPr>
              <a:t>לכן יש להגדיל עוד את כמות המזון המיוצרת בעולם.</a:t>
            </a:r>
          </a:p>
          <a:p>
            <a:endParaRPr lang="he-IL" dirty="0">
              <a:solidFill>
                <a:prstClr val="black"/>
              </a:solidFill>
            </a:endParaRPr>
          </a:p>
        </p:txBody>
      </p:sp>
      <p:grpSp>
        <p:nvGrpSpPr>
          <p:cNvPr id="2" name="קבוצה 1"/>
          <p:cNvGrpSpPr/>
          <p:nvPr/>
        </p:nvGrpSpPr>
        <p:grpSpPr>
          <a:xfrm>
            <a:off x="212725" y="1411064"/>
            <a:ext cx="8175625" cy="4394200"/>
            <a:chOff x="212725" y="1196975"/>
            <a:chExt cx="8175625" cy="4394200"/>
          </a:xfrm>
        </p:grpSpPr>
        <p:sp>
          <p:nvSpPr>
            <p:cNvPr id="128005" name="Text Box 15"/>
            <p:cNvSpPr txBox="1">
              <a:spLocks noChangeArrowheads="1"/>
            </p:cNvSpPr>
            <p:nvPr/>
          </p:nvSpPr>
          <p:spPr bwMode="auto">
            <a:xfrm>
              <a:off x="2339975" y="2997200"/>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dirty="0">
                <a:solidFill>
                  <a:srgbClr val="000000"/>
                </a:solidFill>
              </a:endParaRPr>
            </a:p>
          </p:txBody>
        </p:sp>
        <p:pic>
          <p:nvPicPr>
            <p:cNvPr id="1280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563" y="1979613"/>
              <a:ext cx="34480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196975"/>
              <a:ext cx="44291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0" name="מלבן 16"/>
            <p:cNvSpPr>
              <a:spLocks noChangeArrowheads="1"/>
            </p:cNvSpPr>
            <p:nvPr/>
          </p:nvSpPr>
          <p:spPr bwMode="auto">
            <a:xfrm>
              <a:off x="4718050" y="4398963"/>
              <a:ext cx="252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latin typeface="Times New Roman" pitchFamily="18" charset="0"/>
                </a:rPr>
                <a:t>AP Photo/MarcusPrior/WEP</a:t>
              </a:r>
              <a:endParaRPr lang="he-IL" sz="1000" dirty="0">
                <a:solidFill>
                  <a:srgbClr val="000000"/>
                </a:solidFill>
                <a:latin typeface="Times New Roman" pitchFamily="18" charset="0"/>
              </a:endParaRPr>
            </a:p>
          </p:txBody>
        </p:sp>
        <p:sp>
          <p:nvSpPr>
            <p:cNvPr id="128011" name="מלבן 1"/>
            <p:cNvSpPr>
              <a:spLocks noChangeArrowheads="1"/>
            </p:cNvSpPr>
            <p:nvPr/>
          </p:nvSpPr>
          <p:spPr bwMode="auto">
            <a:xfrm>
              <a:off x="5364163" y="498475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u="sng" dirty="0">
                  <a:solidFill>
                    <a:srgbClr val="000000"/>
                  </a:solidFill>
                </a:rPr>
                <a:t>חלוקת מזון בדרפור, סודן</a:t>
              </a:r>
              <a:r>
                <a:rPr lang="he-IL" sz="1600" dirty="0">
                  <a:solidFill>
                    <a:srgbClr val="000000"/>
                  </a:solidFill>
                </a:rPr>
                <a:t>.</a:t>
              </a:r>
              <a:endParaRPr lang="he-IL" sz="1600" dirty="0">
                <a:solidFill>
                  <a:srgbClr val="000000"/>
                </a:solidFill>
                <a:latin typeface="Times New Roman" pitchFamily="18" charset="0"/>
              </a:endParaRPr>
            </a:p>
          </p:txBody>
        </p:sp>
        <p:sp>
          <p:nvSpPr>
            <p:cNvPr id="128012" name="מלבן 11"/>
            <p:cNvSpPr>
              <a:spLocks noChangeArrowheads="1"/>
            </p:cNvSpPr>
            <p:nvPr/>
          </p:nvSpPr>
          <p:spPr bwMode="auto">
            <a:xfrm>
              <a:off x="533400" y="5006975"/>
              <a:ext cx="3824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dirty="0">
                  <a:solidFill>
                    <a:srgbClr val="000000"/>
                  </a:solidFill>
                </a:rPr>
                <a:t>כמויות ייצור </a:t>
              </a:r>
              <a:r>
                <a:rPr lang="he-IL" sz="1600" u="sng" dirty="0">
                  <a:solidFill>
                    <a:prstClr val="black"/>
                  </a:solidFill>
                </a:rPr>
                <a:t>החיטה, התירס והאורז בעולם </a:t>
              </a:r>
              <a:r>
                <a:rPr lang="he-IL" sz="1600" u="sng" dirty="0" smtClean="0">
                  <a:solidFill>
                    <a:prstClr val="black"/>
                  </a:solidFill>
                </a:rPr>
                <a:t>בין השנים 1960–1994</a:t>
              </a:r>
              <a:endParaRPr lang="he-IL" sz="1600" u="sng" dirty="0">
                <a:solidFill>
                  <a:prstClr val="black"/>
                </a:solidFill>
                <a:latin typeface="Times New Roman" pitchFamily="18" charset="0"/>
              </a:endParaRPr>
            </a:p>
          </p:txBody>
        </p:sp>
        <p:grpSp>
          <p:nvGrpSpPr>
            <p:cNvPr id="128013" name="קבוצה 2"/>
            <p:cNvGrpSpPr>
              <a:grpSpLocks/>
            </p:cNvGrpSpPr>
            <p:nvPr/>
          </p:nvGrpSpPr>
          <p:grpSpPr bwMode="auto">
            <a:xfrm>
              <a:off x="428625" y="4448178"/>
              <a:ext cx="4997450" cy="494922"/>
              <a:chOff x="980030" y="5579683"/>
              <a:chExt cx="4998161" cy="494996"/>
            </a:xfrm>
          </p:grpSpPr>
          <p:sp>
            <p:nvSpPr>
              <p:cNvPr id="128014" name="מלבן 1"/>
              <p:cNvSpPr>
                <a:spLocks noChangeArrowheads="1"/>
              </p:cNvSpPr>
              <p:nvPr/>
            </p:nvSpPr>
            <p:spPr bwMode="auto">
              <a:xfrm>
                <a:off x="4508400" y="5579683"/>
                <a:ext cx="4923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he-IL" sz="1000" dirty="0">
                    <a:solidFill>
                      <a:srgbClr val="000000"/>
                    </a:solidFill>
                  </a:rPr>
                  <a:t>על פי: </a:t>
                </a:r>
                <a:endParaRPr lang="he-IL" sz="1000" dirty="0">
                  <a:solidFill>
                    <a:srgbClr val="FF6600"/>
                  </a:solidFill>
                </a:endParaRPr>
              </a:p>
            </p:txBody>
          </p:sp>
          <p:sp>
            <p:nvSpPr>
              <p:cNvPr id="128015" name="מלבן 1"/>
              <p:cNvSpPr>
                <a:spLocks noChangeArrowheads="1"/>
              </p:cNvSpPr>
              <p:nvPr/>
            </p:nvSpPr>
            <p:spPr bwMode="auto">
              <a:xfrm>
                <a:off x="980030" y="5674569"/>
                <a:ext cx="49981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hlinkClick r:id="rId5"/>
                  </a:rPr>
                  <a:t>http://maps.grida.no/go/grafic/evolusion</a:t>
                </a:r>
                <a:r>
                  <a:rPr lang="en-US" sz="1000" dirty="0">
                    <a:solidFill>
                      <a:srgbClr val="000000"/>
                    </a:solidFill>
                  </a:rPr>
                  <a:t> of the world grain </a:t>
                </a:r>
              </a:p>
              <a:p>
                <a:pPr algn="l"/>
                <a:r>
                  <a:rPr lang="en-US" sz="1000" dirty="0">
                    <a:solidFill>
                      <a:srgbClr val="000000"/>
                    </a:solidFill>
                  </a:rPr>
                  <a:t>production comparison world europe china africa </a:t>
                </a:r>
                <a:r>
                  <a:rPr lang="en-US" sz="1000" b="1" dirty="0">
                    <a:solidFill>
                      <a:srgbClr val="000000"/>
                    </a:solidFill>
                  </a:rPr>
                  <a:t>cartogtographer/designer/author</a:t>
                </a:r>
                <a:endParaRPr lang="he-IL" sz="1000" b="1" dirty="0">
                  <a:solidFill>
                    <a:srgbClr val="FF6600"/>
                  </a:solidFill>
                </a:endParaRPr>
              </a:p>
            </p:txBody>
          </p:sp>
        </p:grpSp>
      </p:gr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204958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71BF31-CFC3-4C70-9823-F344C164F29B}"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7188" y="594693"/>
            <a:ext cx="8216900"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חקלאים מבקשים לייבא ארצה מין של עוף הניזון מחרקים, כדי להדביר חרקים המזיקים לחקלאות.</a:t>
            </a:r>
            <a:endParaRPr lang="he-IL" kern="0" dirty="0">
              <a:solidFill>
                <a:schemeClr val="tx2"/>
              </a:solidFill>
            </a:endParaRPr>
          </a:p>
          <a:p>
            <a:pPr fontAlgn="auto">
              <a:spcBef>
                <a:spcPts val="0"/>
              </a:spcBef>
              <a:spcAft>
                <a:spcPts val="0"/>
              </a:spcAft>
              <a:defRPr/>
            </a:pPr>
            <a:r>
              <a:rPr lang="he-IL" kern="0" dirty="0">
                <a:solidFill>
                  <a:schemeClr val="tx2"/>
                </a:solidFill>
              </a:rPr>
              <a:t>א. מהי הסכנה בהכנסת מין עוף חדש לארץ?</a:t>
            </a:r>
          </a:p>
          <a:p>
            <a:pPr fontAlgn="auto">
              <a:spcBef>
                <a:spcPts val="0"/>
              </a:spcBef>
              <a:spcAft>
                <a:spcPts val="0"/>
              </a:spcAft>
              <a:defRPr/>
            </a:pPr>
            <a:r>
              <a:rPr lang="he-IL" kern="0" dirty="0">
                <a:solidFill>
                  <a:schemeClr val="tx2"/>
                </a:solidFill>
              </a:rPr>
              <a:t>ב. ציינו שני נתונים שיש לברר על העוף לפני שמחליטים לייבא אותו ארצה, כדי להימנע מן הסכנה שהזכרתם בסעיף </a:t>
            </a:r>
            <a:r>
              <a:rPr lang="he-IL" kern="0" dirty="0">
                <a:solidFill>
                  <a:srgbClr val="1D4C72"/>
                </a:solidFill>
              </a:rPr>
              <a:t>א'.</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1A3CC2-833F-408C-9E94-F49F35E30F34}"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2"/>
          <p:cNvSpPr/>
          <p:nvPr/>
        </p:nvSpPr>
        <p:spPr>
          <a:xfrm>
            <a:off x="428625" y="2708275"/>
            <a:ext cx="8143875" cy="25066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endParaRPr lang="he-IL" b="1" kern="0" dirty="0">
              <a:latin typeface="Arial"/>
              <a:cs typeface="Arial"/>
            </a:endParaRPr>
          </a:p>
          <a:p>
            <a:pPr fontAlgn="auto">
              <a:spcBef>
                <a:spcPts val="0"/>
              </a:spcBef>
              <a:spcAft>
                <a:spcPts val="0"/>
              </a:spcAft>
              <a:defRPr/>
            </a:pPr>
            <a:r>
              <a:rPr lang="he-IL" kern="0" dirty="0">
                <a:latin typeface="Arial"/>
                <a:cs typeface="Arial"/>
              </a:rPr>
              <a:t>א. הסכנה היא שהמין שהובא לצורכי הדברה ביולוגית, יתרבה ויהפוך ל</a:t>
            </a:r>
            <a:r>
              <a:rPr lang="he-IL" u="sng" kern="0" dirty="0">
                <a:latin typeface="Arial"/>
                <a:cs typeface="Arial"/>
              </a:rPr>
              <a:t>מין פולש</a:t>
            </a:r>
            <a:r>
              <a:rPr lang="he-IL" kern="0" dirty="0">
                <a:latin typeface="Arial"/>
                <a:cs typeface="Arial"/>
              </a:rPr>
              <a:t> ותהיה </a:t>
            </a:r>
            <a:r>
              <a:rPr lang="he-IL" u="sng" kern="0" dirty="0">
                <a:latin typeface="Arial"/>
                <a:cs typeface="Arial"/>
              </a:rPr>
              <a:t>הפרה של המאזן האקולוגי</a:t>
            </a:r>
            <a:r>
              <a:rPr lang="he-IL" kern="0" dirty="0">
                <a:latin typeface="Arial"/>
                <a:cs typeface="Arial"/>
              </a:rPr>
              <a:t>: פגיעה במארג המזון, פגיעה במינים שאינם מזיקים על ידי טריפתם או תחרות אתם, פגיעה בגידולים חקלאיים.</a:t>
            </a:r>
          </a:p>
          <a:p>
            <a:pPr fontAlgn="auto">
              <a:spcBef>
                <a:spcPts val="0"/>
              </a:spcBef>
              <a:spcAft>
                <a:spcPts val="0"/>
              </a:spcAft>
              <a:defRPr/>
            </a:pPr>
            <a:endParaRPr lang="he-IL" sz="1000" kern="0" dirty="0">
              <a:latin typeface="Arial"/>
              <a:cs typeface="Arial"/>
            </a:endParaRPr>
          </a:p>
          <a:p>
            <a:pPr fontAlgn="auto">
              <a:spcBef>
                <a:spcPts val="0"/>
              </a:spcBef>
              <a:spcAft>
                <a:spcPts val="0"/>
              </a:spcAft>
              <a:defRPr/>
            </a:pPr>
            <a:r>
              <a:rPr lang="he-IL" kern="0" dirty="0">
                <a:latin typeface="Arial"/>
                <a:cs typeface="Arial"/>
              </a:rPr>
              <a:t>ב. נתונים שיש לברר על העוף:</a:t>
            </a:r>
          </a:p>
          <a:p>
            <a:pPr fontAlgn="auto">
              <a:spcBef>
                <a:spcPts val="0"/>
              </a:spcBef>
              <a:spcAft>
                <a:spcPts val="0"/>
              </a:spcAft>
              <a:defRPr/>
            </a:pPr>
            <a:r>
              <a:rPr lang="he-IL" kern="0" dirty="0">
                <a:latin typeface="Arial"/>
                <a:cs typeface="Arial"/>
              </a:rPr>
              <a:t>    - את מי הוא עשוי לטרוף מלבד בעל החיים המזיק.</a:t>
            </a:r>
          </a:p>
          <a:p>
            <a:pPr fontAlgn="auto">
              <a:spcBef>
                <a:spcPts val="0"/>
              </a:spcBef>
              <a:spcAft>
                <a:spcPts val="0"/>
              </a:spcAft>
              <a:defRPr/>
            </a:pPr>
            <a:r>
              <a:rPr lang="he-IL" kern="0" dirty="0">
                <a:latin typeface="Arial"/>
                <a:cs typeface="Arial"/>
              </a:rPr>
              <a:t>    - עם מי הוא עשוי להתחרות על מזון או על משאבים אחרים</a:t>
            </a:r>
          </a:p>
          <a:p>
            <a:pPr fontAlgn="auto">
              <a:spcBef>
                <a:spcPts val="0"/>
              </a:spcBef>
              <a:spcAft>
                <a:spcPts val="0"/>
              </a:spcAft>
              <a:defRPr/>
            </a:pPr>
            <a:r>
              <a:rPr lang="he-IL" kern="0" dirty="0">
                <a:latin typeface="Arial"/>
                <a:cs typeface="Arial"/>
              </a:rPr>
              <a:t>    - האם יש לו טורפים טבעיים (שיווסתו את גודל האוכלוסייה שלו)?</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357188" y="594693"/>
            <a:ext cx="8216900"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חקלאים מבקשים לייבא ארצה מין של עוף הניזון מחרקים, כדי להדביר חרקים המזיקים לחקלאות.</a:t>
            </a:r>
            <a:endParaRPr lang="he-IL" kern="0" dirty="0">
              <a:solidFill>
                <a:schemeClr val="tx2"/>
              </a:solidFill>
            </a:endParaRPr>
          </a:p>
          <a:p>
            <a:pPr fontAlgn="auto">
              <a:spcBef>
                <a:spcPts val="0"/>
              </a:spcBef>
              <a:spcAft>
                <a:spcPts val="0"/>
              </a:spcAft>
              <a:defRPr/>
            </a:pPr>
            <a:r>
              <a:rPr lang="he-IL" kern="0" dirty="0">
                <a:solidFill>
                  <a:schemeClr val="tx2"/>
                </a:solidFill>
              </a:rPr>
              <a:t>א. מהי הסכנה בהכנסת מין עוף חדש לארץ?</a:t>
            </a:r>
          </a:p>
          <a:p>
            <a:pPr fontAlgn="auto">
              <a:spcBef>
                <a:spcPts val="0"/>
              </a:spcBef>
              <a:spcAft>
                <a:spcPts val="0"/>
              </a:spcAft>
              <a:defRPr/>
            </a:pPr>
            <a:r>
              <a:rPr lang="he-IL" kern="0" dirty="0">
                <a:solidFill>
                  <a:schemeClr val="tx2"/>
                </a:solidFill>
              </a:rPr>
              <a:t>ב. ציינו שני נתונים שיש לברר על העוף לפני שמחליטים לייבא אותו ארצה, כדי להימנע מן הסכנה שהזכרתם בסעיף </a:t>
            </a:r>
            <a:r>
              <a:rPr lang="he-IL" kern="0" dirty="0">
                <a:solidFill>
                  <a:srgbClr val="1D4C72"/>
                </a:solidFill>
              </a:rPr>
              <a:t>א'.</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BB0DEB-D75F-417C-BF9A-F8C5722BDF26}"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50" y="572666"/>
            <a:ext cx="8288338"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גם </a:t>
            </a:r>
            <a:r>
              <a:rPr lang="he-IL" kern="0" dirty="0">
                <a:solidFill>
                  <a:schemeClr val="tx2"/>
                </a:solidFill>
              </a:rPr>
              <a:t>הדברה כימית וגם הדברה ביולוגית הן דוגמאות להשפעת האדם על מגוון המינים.</a:t>
            </a:r>
          </a:p>
          <a:p>
            <a:pPr fontAlgn="auto">
              <a:spcBef>
                <a:spcPts val="0"/>
              </a:spcBef>
              <a:spcAft>
                <a:spcPts val="0"/>
              </a:spcAft>
              <a:defRPr/>
            </a:pPr>
            <a:r>
              <a:rPr lang="he-IL" kern="0" dirty="0">
                <a:solidFill>
                  <a:schemeClr val="tx2"/>
                </a:solidFill>
              </a:rPr>
              <a:t>השוו בין הדרך שבה הדברה כימית משפיעה על מגוון המינים לבין הדרך שבה הדברה ביולוגית משפיעה על מגוון המינים.</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6F8C3A-52B1-4068-8016-32AB5F64D845}"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2"/>
          <p:cNvSpPr/>
          <p:nvPr/>
        </p:nvSpPr>
        <p:spPr>
          <a:xfrm>
            <a:off x="357188" y="2708275"/>
            <a:ext cx="8215312" cy="31496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latin typeface="Arial"/>
                <a:cs typeface="Arial"/>
              </a:rPr>
              <a:t>הדברה כימית עלולה </a:t>
            </a:r>
            <a:r>
              <a:rPr lang="he-IL" u="sng" kern="0" dirty="0">
                <a:latin typeface="Arial"/>
                <a:cs typeface="Arial"/>
              </a:rPr>
              <a:t>לפגוע ישירות גם במינים אחרים</a:t>
            </a:r>
            <a:r>
              <a:rPr lang="he-IL" kern="0" dirty="0">
                <a:latin typeface="Arial"/>
                <a:cs typeface="Arial"/>
              </a:rPr>
              <a:t> מלבד באורגניזם המזיק או לפגוע בהם בעקיפין דרך </a:t>
            </a:r>
            <a:r>
              <a:rPr lang="he-IL" u="sng" kern="0" dirty="0">
                <a:latin typeface="Arial"/>
                <a:cs typeface="Arial"/>
              </a:rPr>
              <a:t>הרעלה משנית</a:t>
            </a:r>
            <a:r>
              <a:rPr lang="he-IL" kern="0" dirty="0">
                <a:latin typeface="Arial"/>
                <a:cs typeface="Arial"/>
              </a:rPr>
              <a:t>. חומרי ההדברה מתפזרים בסביבה (קרקע, מים) ומצטברים בה, וכך הם עלולים להמשיך לפגוע באורגניזמים גם באזורים אחרים, ואף בבריאות האדם. </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הדברה ביולוגית שאינה מבוקרת עלולה </a:t>
            </a:r>
            <a:r>
              <a:rPr lang="he-IL" u="sng" kern="0" dirty="0">
                <a:latin typeface="Arial"/>
                <a:cs typeface="Arial"/>
              </a:rPr>
              <a:t>לפגוע גם במינים אחרים</a:t>
            </a:r>
            <a:r>
              <a:rPr lang="he-IL" kern="0" dirty="0">
                <a:latin typeface="Arial"/>
                <a:cs typeface="Arial"/>
              </a:rPr>
              <a:t> מלבד באורגניזם המזיק: המין שהובא לצורכי הדברה ביולוגית, </a:t>
            </a:r>
            <a:r>
              <a:rPr lang="he-IL" u="sng" kern="0" dirty="0">
                <a:latin typeface="Arial"/>
                <a:cs typeface="Arial"/>
              </a:rPr>
              <a:t>יתחרה או יטרוף</a:t>
            </a:r>
            <a:r>
              <a:rPr lang="he-IL" kern="0" dirty="0">
                <a:latin typeface="Arial"/>
                <a:cs typeface="Arial"/>
              </a:rPr>
              <a:t> מינים נוספים. הנזק עלול להיות גדול אם לאורגניזם המדביר אין טורף במערכת האקולוגית, כי אוכלוסייתו עלולה לגדול יותר מדי.</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שני סוגי ההדברה עלולים לפגוע במגוון המינים ובמאזן האקולוגי. ואולם לרוב, נזקי ההדברה הכימית גדולים יותר מנזקי ההדברה הביולוגית.</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285750" y="572666"/>
            <a:ext cx="8288338"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גם </a:t>
            </a:r>
            <a:r>
              <a:rPr lang="he-IL" kern="0" dirty="0">
                <a:solidFill>
                  <a:schemeClr val="tx2"/>
                </a:solidFill>
              </a:rPr>
              <a:t>הדברה כימית וגם הדברה ביולוגית הן דוגמאות להשפעת האדם על מגוון המינים.</a:t>
            </a:r>
          </a:p>
          <a:p>
            <a:pPr fontAlgn="auto">
              <a:spcBef>
                <a:spcPts val="0"/>
              </a:spcBef>
              <a:spcAft>
                <a:spcPts val="0"/>
              </a:spcAft>
              <a:defRPr/>
            </a:pPr>
            <a:r>
              <a:rPr lang="he-IL" kern="0" dirty="0">
                <a:solidFill>
                  <a:schemeClr val="tx2"/>
                </a:solidFill>
              </a:rPr>
              <a:t>השוו בין הדרך שבה הדברה כימית משפיעה על מגוון המינים לבין הדרך שבה הדברה ביולוגית משפיעה על מגוון המינים.</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7AE0AE-7253-4BA3-AFB3-061D18979057}"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21</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50" y="522288"/>
            <a:ext cx="8288338"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rgbClr val="1D4C72"/>
                </a:solidFill>
              </a:rPr>
              <a:t>לעתים פעילות האדם פוגעת בסביבה.</a:t>
            </a:r>
          </a:p>
          <a:p>
            <a:pPr fontAlgn="auto">
              <a:spcBef>
                <a:spcPts val="0"/>
              </a:spcBef>
              <a:spcAft>
                <a:spcPts val="0"/>
              </a:spcAft>
              <a:defRPr/>
            </a:pPr>
            <a:r>
              <a:rPr lang="he-IL" kern="0" dirty="0">
                <a:solidFill>
                  <a:srgbClr val="1D4C72"/>
                </a:solidFill>
              </a:rPr>
              <a:t>הביאו שתי דוגמאות לפגיעה של האדם בסביבה: דוגמה שבה הגורם לנזק הוא א-ביוטי, ודוגמה שבה הגורם לנזק הוא ביוטי.</a:t>
            </a:r>
          </a:p>
          <a:p>
            <a:pPr fontAlgn="auto">
              <a:spcBef>
                <a:spcPts val="0"/>
              </a:spcBef>
              <a:spcAft>
                <a:spcPts val="0"/>
              </a:spcAft>
              <a:defRPr/>
            </a:pPr>
            <a:r>
              <a:rPr lang="he-IL" kern="0" dirty="0">
                <a:solidFill>
                  <a:srgbClr val="1D4C72"/>
                </a:solidFill>
              </a:rPr>
              <a:t>בכל מקרה הסבירו כיצד נגרם הנזק לסביבה.</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34</a:t>
            </a:fld>
            <a:endParaRPr lang="he-IL" altLang="he-IL" sz="1100" kern="0" dirty="0">
              <a:solidFill>
                <a:srgbClr val="BFBFBF"/>
              </a:solidFill>
            </a:endParaRPr>
          </a:p>
        </p:txBody>
      </p:sp>
    </p:spTree>
    <p:extLst>
      <p:ext uri="{BB962C8B-B14F-4D97-AF65-F5344CB8AC3E}">
        <p14:creationId xmlns:p14="http://schemas.microsoft.com/office/powerpoint/2010/main" val="3348849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B44A71-76EE-4241-8716-8BF08995511F}"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750" y="522288"/>
            <a:ext cx="8288338"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rgbClr val="1D4C72"/>
                </a:solidFill>
              </a:rPr>
              <a:t>לעתים פעילות האדם פוגעת בסביבה.</a:t>
            </a:r>
          </a:p>
          <a:p>
            <a:pPr fontAlgn="auto">
              <a:spcBef>
                <a:spcPts val="0"/>
              </a:spcBef>
              <a:spcAft>
                <a:spcPts val="0"/>
              </a:spcAft>
              <a:defRPr/>
            </a:pPr>
            <a:r>
              <a:rPr lang="he-IL" kern="0" dirty="0">
                <a:solidFill>
                  <a:srgbClr val="1D4C72"/>
                </a:solidFill>
              </a:rPr>
              <a:t>הביאו שתי דוגמאות לפגיעה של האדם בסביבה: דוגמה שבה הגורם לנזק הוא א-ביוטי, ודוגמה שבה הגורם לנזק הוא ביוטי.</a:t>
            </a:r>
          </a:p>
          <a:p>
            <a:pPr fontAlgn="auto">
              <a:spcBef>
                <a:spcPts val="0"/>
              </a:spcBef>
              <a:spcAft>
                <a:spcPts val="0"/>
              </a:spcAft>
              <a:defRPr/>
            </a:pPr>
            <a:r>
              <a:rPr lang="he-IL" kern="0" dirty="0">
                <a:solidFill>
                  <a:srgbClr val="1D4C72"/>
                </a:solidFill>
              </a:rPr>
              <a:t>בכל מקרה הסבירו כיצד נגרם הנזק לסביבה.</a:t>
            </a:r>
          </a:p>
        </p:txBody>
      </p:sp>
      <p:sp>
        <p:nvSpPr>
          <p:cNvPr id="9" name="Rectangle 12"/>
          <p:cNvSpPr/>
          <p:nvPr/>
        </p:nvSpPr>
        <p:spPr>
          <a:xfrm>
            <a:off x="357188" y="2779713"/>
            <a:ext cx="8215312" cy="288153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גורם </a:t>
            </a:r>
            <a:r>
              <a:rPr lang="he-IL" u="sng" kern="0" dirty="0">
                <a:solidFill>
                  <a:sysClr val="windowText" lastClr="000000"/>
                </a:solidFill>
                <a:latin typeface="Arial"/>
                <a:cs typeface="Arial"/>
              </a:rPr>
              <a:t>א-ביוטי</a:t>
            </a:r>
            <a:r>
              <a:rPr lang="he-IL" kern="0" dirty="0">
                <a:solidFill>
                  <a:sysClr val="windowText" lastClr="000000"/>
                </a:solidFill>
                <a:latin typeface="Arial"/>
                <a:cs typeface="Arial"/>
              </a:rPr>
              <a:t> שגורם לנזק: פליטת עשן וגזי חממה ממכוניות וממפעלים.</a:t>
            </a:r>
          </a:p>
          <a:p>
            <a:pPr fontAlgn="auto">
              <a:spcBef>
                <a:spcPts val="0"/>
              </a:spcBef>
              <a:spcAft>
                <a:spcPts val="0"/>
              </a:spcAft>
              <a:defRPr/>
            </a:pPr>
            <a:r>
              <a:rPr lang="he-IL" u="sng" kern="0" dirty="0">
                <a:solidFill>
                  <a:sysClr val="windowText" lastClr="000000"/>
                </a:solidFill>
                <a:latin typeface="Arial"/>
                <a:cs typeface="Arial"/>
              </a:rPr>
              <a:t>הסבר</a:t>
            </a:r>
            <a:r>
              <a:rPr lang="he-IL" kern="0" dirty="0">
                <a:solidFill>
                  <a:sysClr val="windowText" lastClr="000000"/>
                </a:solidFill>
                <a:latin typeface="Arial"/>
                <a:cs typeface="Arial"/>
              </a:rPr>
              <a:t>: הרעלים שנפלטים יוצרים זיהום אוויר ועלולים לפגוע בנשימה של בעלי חיים וצמחים. גזי החממה מגבירים את אפקט החממה. </a:t>
            </a:r>
          </a:p>
          <a:p>
            <a:pPr fontAlgn="auto">
              <a:spcBef>
                <a:spcPts val="0"/>
              </a:spcBef>
              <a:spcAft>
                <a:spcPts val="0"/>
              </a:spcAft>
              <a:defRPr/>
            </a:pPr>
            <a:r>
              <a:rPr lang="he-IL" kern="0" dirty="0">
                <a:solidFill>
                  <a:sysClr val="windowText" lastClr="000000"/>
                </a:solidFill>
                <a:latin typeface="Arial"/>
                <a:cs typeface="Arial"/>
              </a:rPr>
              <a:t>(</a:t>
            </a:r>
            <a:r>
              <a:rPr lang="he-IL" kern="0" dirty="0">
                <a:solidFill>
                  <a:prstClr val="black"/>
                </a:solidFill>
                <a:latin typeface="Arial"/>
                <a:cs typeface="Arial"/>
              </a:rPr>
              <a:t>עוד גורמים </a:t>
            </a:r>
            <a:r>
              <a:rPr lang="he-IL" kern="0" dirty="0">
                <a:solidFill>
                  <a:sysClr val="windowText" lastClr="000000"/>
                </a:solidFill>
                <a:latin typeface="Arial"/>
                <a:cs typeface="Arial"/>
              </a:rPr>
              <a:t>א-ביוטיים: זיהום אוויר/קרקע/מים </a:t>
            </a:r>
            <a:r>
              <a:rPr lang="he-IL" kern="0" dirty="0">
                <a:solidFill>
                  <a:prstClr val="black"/>
                </a:solidFill>
                <a:latin typeface="Arial"/>
                <a:cs typeface="Arial"/>
              </a:rPr>
              <a:t>על ידי חומרים תעשייתיים וחומרי הדברה, פליטת גזים שמגדילים את החור באוזון.)</a:t>
            </a:r>
          </a:p>
          <a:p>
            <a:pPr fontAlgn="auto">
              <a:spcBef>
                <a:spcPts val="0"/>
              </a:spcBef>
              <a:spcAft>
                <a:spcPts val="0"/>
              </a:spcAft>
              <a:defRPr/>
            </a:pPr>
            <a:endParaRPr lang="he-IL" sz="1000"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גורם </a:t>
            </a:r>
            <a:r>
              <a:rPr lang="he-IL" u="sng" kern="0" dirty="0">
                <a:solidFill>
                  <a:prstClr val="black"/>
                </a:solidFill>
                <a:latin typeface="Arial"/>
                <a:cs typeface="Arial"/>
              </a:rPr>
              <a:t>ביוטי</a:t>
            </a:r>
            <a:r>
              <a:rPr lang="he-IL" kern="0" dirty="0">
                <a:solidFill>
                  <a:prstClr val="black"/>
                </a:solidFill>
                <a:latin typeface="Arial"/>
                <a:cs typeface="Arial"/>
              </a:rPr>
              <a:t> שגורם לנזק: הכנסת מינים פולשים (לדוגמה, מין שהובא לצורך הדברה ביולוגית).</a:t>
            </a:r>
          </a:p>
          <a:p>
            <a:pPr fontAlgn="auto">
              <a:spcBef>
                <a:spcPts val="0"/>
              </a:spcBef>
              <a:spcAft>
                <a:spcPts val="0"/>
              </a:spcAft>
              <a:defRPr/>
            </a:pPr>
            <a:r>
              <a:rPr lang="he-IL" u="sng" kern="0" dirty="0">
                <a:solidFill>
                  <a:prstClr val="black"/>
                </a:solidFill>
                <a:latin typeface="Arial"/>
                <a:cs typeface="Arial"/>
              </a:rPr>
              <a:t>הסבר</a:t>
            </a:r>
            <a:r>
              <a:rPr lang="he-IL" kern="0" dirty="0">
                <a:solidFill>
                  <a:prstClr val="black"/>
                </a:solidFill>
                <a:latin typeface="Arial"/>
                <a:cs typeface="Arial"/>
              </a:rPr>
              <a:t>: המין שהוכנס על ידי האדם מתרבה ופוגע במינים אחרים על ידי טריפתם </a:t>
            </a:r>
            <a:r>
              <a:rPr lang="he-IL" kern="0" dirty="0">
                <a:solidFill>
                  <a:sysClr val="windowText" lastClr="000000"/>
                </a:solidFill>
                <a:latin typeface="Arial"/>
                <a:cs typeface="Arial"/>
              </a:rPr>
              <a:t>או התחרות אִתם.</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35</a:t>
            </a:fld>
            <a:endParaRPr lang="he-IL" altLang="he-IL" sz="1100" kern="0" dirty="0">
              <a:solidFill>
                <a:srgbClr val="BFBFBF"/>
              </a:solidFill>
            </a:endParaRPr>
          </a:p>
        </p:txBody>
      </p:sp>
    </p:spTree>
    <p:extLst>
      <p:ext uri="{BB962C8B-B14F-4D97-AF65-F5344CB8AC3E}">
        <p14:creationId xmlns:p14="http://schemas.microsoft.com/office/powerpoint/2010/main" val="1890551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F675-A9E5-4F78-8EE9-924B1615BE64}"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במים להשקיה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438" y="620688"/>
            <a:ext cx="8469312"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צמחים זקוקים למים לשם גידולם. השקיית השדות החקלאיים מאפשרת את התפתחות הצמחים וגורמת להגדלת היבול.</a:t>
            </a:r>
          </a:p>
          <a:p>
            <a:pPr fontAlgn="auto">
              <a:spcBef>
                <a:spcPts val="0"/>
              </a:spcBef>
              <a:spcAft>
                <a:spcPts val="0"/>
              </a:spcAft>
              <a:defRPr/>
            </a:pPr>
            <a:r>
              <a:rPr lang="he-IL" u="sng" kern="0" dirty="0"/>
              <a:t>מכיוון שכמות המים היא גורם מגביל במקומות רבים, במיוחד בישראל, ננקטות דרכים לצמצום ניצול יתר של המים ולניהול מושכל של משק המים, ובהן</a:t>
            </a:r>
            <a:r>
              <a:rPr lang="he-IL" kern="0" dirty="0"/>
              <a:t>:</a:t>
            </a:r>
          </a:p>
          <a:p>
            <a:pPr fontAlgn="auto">
              <a:spcBef>
                <a:spcPts val="0"/>
              </a:spcBef>
              <a:spcAft>
                <a:spcPts val="0"/>
              </a:spcAft>
              <a:defRPr/>
            </a:pPr>
            <a:r>
              <a:rPr lang="he-IL" kern="0" dirty="0"/>
              <a:t>א. שיטת ההשקיה בטפטפות, שפותחה בישראל, מקטינה את צריכת המים לעומת ההשקיה  בממטרות.</a:t>
            </a:r>
          </a:p>
          <a:p>
            <a:pPr fontAlgn="auto">
              <a:spcBef>
                <a:spcPts val="0"/>
              </a:spcBef>
              <a:spcAft>
                <a:spcPts val="0"/>
              </a:spcAft>
              <a:defRPr/>
            </a:pPr>
            <a:r>
              <a:rPr lang="he-IL" kern="0" dirty="0"/>
              <a:t>ב. </a:t>
            </a:r>
            <a:r>
              <a:rPr lang="he-IL" kern="0" noProof="1"/>
              <a:t>שימוש במי קולחין להשקיית גידולים חקלאיים שאינם משמשים למזון כגון כותנה. שימוש במי הקולחין מחזיר </a:t>
            </a:r>
            <a:r>
              <a:rPr lang="he-IL" kern="0" dirty="0"/>
              <a:t>מים למחזור המים המקומי.</a:t>
            </a:r>
          </a:p>
          <a:p>
            <a:pPr fontAlgn="auto">
              <a:spcBef>
                <a:spcPts val="0"/>
              </a:spcBef>
              <a:spcAft>
                <a:spcPts val="0"/>
              </a:spcAft>
              <a:defRPr/>
            </a:pPr>
            <a:r>
              <a:rPr lang="he-IL" kern="0" dirty="0"/>
              <a:t>ג. שימוש במים מליחים להשקיית גידולים העמידים לתנאי מליחות כמו עגבניות.</a:t>
            </a:r>
          </a:p>
          <a:p>
            <a:pPr fontAlgn="auto">
              <a:spcBef>
                <a:spcPts val="0"/>
              </a:spcBef>
              <a:spcAft>
                <a:spcPts val="0"/>
              </a:spcAft>
              <a:defRPr/>
            </a:pPr>
            <a:endParaRPr lang="he-IL" kern="0" dirty="0"/>
          </a:p>
        </p:txBody>
      </p:sp>
      <p:grpSp>
        <p:nvGrpSpPr>
          <p:cNvPr id="80903" name="קבוצה 14"/>
          <p:cNvGrpSpPr>
            <a:grpSpLocks/>
          </p:cNvGrpSpPr>
          <p:nvPr/>
        </p:nvGrpSpPr>
        <p:grpSpPr bwMode="auto">
          <a:xfrm>
            <a:off x="665163" y="3315989"/>
            <a:ext cx="7923212" cy="3281363"/>
            <a:chOff x="665191" y="3139859"/>
            <a:chExt cx="7923184" cy="3281639"/>
          </a:xfrm>
        </p:grpSpPr>
        <p:sp>
          <p:nvSpPr>
            <p:cNvPr id="8" name="מלבן 7"/>
            <p:cNvSpPr/>
            <p:nvPr/>
          </p:nvSpPr>
          <p:spPr bwMode="auto">
            <a:xfrm>
              <a:off x="680344" y="4929198"/>
              <a:ext cx="7908031" cy="14923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מלבן 11"/>
            <p:cNvSpPr/>
            <p:nvPr/>
          </p:nvSpPr>
          <p:spPr bwMode="auto">
            <a:xfrm>
              <a:off x="677976" y="3159126"/>
              <a:ext cx="7908032" cy="62706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TextBox 10"/>
            <p:cNvSpPr txBox="1"/>
            <p:nvPr/>
          </p:nvSpPr>
          <p:spPr bwMode="auto">
            <a:xfrm>
              <a:off x="996977" y="3139859"/>
              <a:ext cx="7575523" cy="64616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מים שפירים</a:t>
              </a:r>
            </a:p>
            <a:p>
              <a:pPr fontAlgn="auto">
                <a:spcBef>
                  <a:spcPts val="0"/>
                </a:spcBef>
                <a:spcAft>
                  <a:spcPts val="0"/>
                </a:spcAft>
                <a:defRPr/>
              </a:pPr>
              <a:r>
                <a:rPr lang="he-IL" kern="0" dirty="0"/>
                <a:t>מים שאיכותם טובה והם ראויים לשתייה ולכל שימוש </a:t>
              </a:r>
              <a:r>
                <a:rPr lang="he-IL" kern="0" dirty="0" smtClean="0"/>
                <a:t>אחר.</a:t>
              </a:r>
              <a:endParaRPr lang="he-IL" kern="0" dirty="0"/>
            </a:p>
          </p:txBody>
        </p:sp>
        <p:sp>
          <p:nvSpPr>
            <p:cNvPr id="13" name="מלבן 12"/>
            <p:cNvSpPr/>
            <p:nvPr/>
          </p:nvSpPr>
          <p:spPr bwMode="auto">
            <a:xfrm>
              <a:off x="677976" y="4028337"/>
              <a:ext cx="7908032" cy="61510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bwMode="auto">
            <a:xfrm>
              <a:off x="750916" y="4929122"/>
              <a:ext cx="7821584" cy="147808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מים מליחים</a:t>
              </a:r>
            </a:p>
            <a:p>
              <a:pPr fontAlgn="auto">
                <a:spcBef>
                  <a:spcPts val="0"/>
                </a:spcBef>
                <a:spcAft>
                  <a:spcPts val="0"/>
                </a:spcAft>
                <a:defRPr/>
              </a:pPr>
              <a:r>
                <a:rPr lang="he-IL" kern="0" dirty="0"/>
                <a:t>מים שרמת המליחות בהם גבוהה מרמת המלחים במים מתוקים, אך נמוכה מרמת המלחים במי ים. אפשר להשתמש במים המליחים במקרים כלשהם בתעשייה ובחקלאות.</a:t>
              </a:r>
            </a:p>
            <a:p>
              <a:pPr fontAlgn="auto">
                <a:spcBef>
                  <a:spcPts val="0"/>
                </a:spcBef>
                <a:spcAft>
                  <a:spcPts val="0"/>
                </a:spcAft>
                <a:defRPr/>
              </a:pPr>
              <a:r>
                <a:rPr lang="he-IL" kern="0" dirty="0"/>
                <a:t>בישראל יש כמות גדולה של מים מליחים במי תהום. אפשר להשתמש במים המליחים כמות שהם או להתפיל אותם.</a:t>
              </a:r>
            </a:p>
          </p:txBody>
        </p:sp>
        <p:sp>
          <p:nvSpPr>
            <p:cNvPr id="10" name="TextBox 9"/>
            <p:cNvSpPr txBox="1"/>
            <p:nvPr/>
          </p:nvSpPr>
          <p:spPr bwMode="auto">
            <a:xfrm>
              <a:off x="665191" y="4000356"/>
              <a:ext cx="7907309" cy="64616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 קולחין</a:t>
              </a:r>
              <a:endParaRPr lang="he-IL" u="sng" kern="0" dirty="0"/>
            </a:p>
            <a:p>
              <a:pPr fontAlgn="auto">
                <a:spcBef>
                  <a:spcPts val="0"/>
                </a:spcBef>
                <a:spcAft>
                  <a:spcPts val="0"/>
                </a:spcAft>
                <a:defRPr/>
              </a:pPr>
              <a:r>
                <a:rPr lang="he-IL" kern="0" dirty="0"/>
                <a:t>מי שפכים שעברו טיהור ואפשר להשתמש בהם להשקיית גידולים חקלאיים </a:t>
              </a:r>
              <a:r>
                <a:rPr lang="he-IL" kern="0" dirty="0" smtClean="0"/>
                <a:t>ולתעשייה.</a:t>
              </a:r>
              <a:endParaRPr lang="he-IL" kern="0" dirty="0"/>
            </a:p>
          </p:txBody>
        </p:sp>
      </p:gr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F675-A9E5-4F78-8EE9-924B1615BE64}"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במים להשקיה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37</a:t>
            </a:fld>
            <a:endParaRPr lang="he-IL" altLang="he-IL" sz="1100" kern="0" dirty="0">
              <a:solidFill>
                <a:srgbClr val="BFBFBF"/>
              </a:solidFill>
            </a:endParaRPr>
          </a:p>
        </p:txBody>
      </p:sp>
      <p:pic>
        <p:nvPicPr>
          <p:cNvPr id="7170" name="Picture 2" descr="http://upload.wikimedia.org/wikipedia/commons/thumb/9/98/PikiWiki_Israel_12070_Emek_Izrael_-_izrael_valley.jpg/800px-PikiWiki_Israel_12070_Emek_Izrael_-_izrael_val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836712"/>
            <a:ext cx="6504778" cy="4878583"/>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5216663" y="5672477"/>
            <a:ext cx="2691763" cy="276999"/>
          </a:xfrm>
          <a:prstGeom prst="rect">
            <a:avLst/>
          </a:prstGeom>
        </p:spPr>
        <p:txBody>
          <a:bodyPr wrap="none">
            <a:spAutoFit/>
          </a:bodyPr>
          <a:lstStyle/>
          <a:p>
            <a:r>
              <a:rPr lang="he-IL" sz="1200" dirty="0"/>
              <a:t>בית ספר מקיף </a:t>
            </a:r>
            <a:r>
              <a:rPr lang="he-IL" sz="1200" dirty="0" smtClean="0"/>
              <a:t>עילוט. </a:t>
            </a:r>
            <a:r>
              <a:rPr lang="he-IL" sz="1200" dirty="0"/>
              <a:t>מתוך אתר פיקיוויקי</a:t>
            </a:r>
          </a:p>
        </p:txBody>
      </p:sp>
      <p:sp>
        <p:nvSpPr>
          <p:cNvPr id="4" name="מלבן 3"/>
          <p:cNvSpPr/>
          <p:nvPr/>
        </p:nvSpPr>
        <p:spPr>
          <a:xfrm>
            <a:off x="1274866" y="6087922"/>
            <a:ext cx="6609502" cy="369332"/>
          </a:xfrm>
          <a:prstGeom prst="rect">
            <a:avLst/>
          </a:prstGeom>
        </p:spPr>
        <p:txBody>
          <a:bodyPr wrap="none">
            <a:spAutoFit/>
          </a:bodyPr>
          <a:lstStyle/>
          <a:p>
            <a:r>
              <a:rPr lang="he-IL" dirty="0" smtClean="0"/>
              <a:t>ברֵכות לטיפול </a:t>
            </a:r>
            <a:r>
              <a:rPr lang="he-IL" dirty="0"/>
              <a:t>במי </a:t>
            </a:r>
            <a:r>
              <a:rPr lang="he-IL" dirty="0" smtClean="0"/>
              <a:t>קולחין, שלאחר מכן משמשים לחקלאות, עמק יזרעאל. </a:t>
            </a:r>
            <a:endParaRPr lang="he-IL" dirty="0"/>
          </a:p>
        </p:txBody>
      </p:sp>
    </p:spTree>
    <p:extLst>
      <p:ext uri="{BB962C8B-B14F-4D97-AF65-F5344CB8AC3E}">
        <p14:creationId xmlns:p14="http://schemas.microsoft.com/office/powerpoint/2010/main" val="1991680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938C06-6DE6-4FB5-8425-1105AC682E48}" type="slidenum">
              <a:rPr lang="he-IL" smtClean="0"/>
              <a:pPr fontAlgn="base">
                <a:spcBef>
                  <a:spcPct val="0"/>
                </a:spcBef>
                <a:spcAft>
                  <a:spcPct val="0"/>
                </a:spcAft>
                <a:defRPr/>
              </a:pPr>
              <a:t>38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בתאורה מלאכותית להשפעה על תהליכים ביולוגיים</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54931"/>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בחקלאות משתמשים בתאורה מלאכותית כדי להשפיע על תהליכים ביולוגיים ולהגדיל את היבול. דוגמאות:</a:t>
            </a:r>
          </a:p>
          <a:p>
            <a:pPr fontAlgn="auto">
              <a:spcBef>
                <a:spcPts val="0"/>
              </a:spcBef>
              <a:spcAft>
                <a:spcPts val="0"/>
              </a:spcAft>
              <a:defRPr/>
            </a:pPr>
            <a:r>
              <a:rPr lang="he-IL" kern="0" dirty="0"/>
              <a:t>א. הארכת שעות האור הרגילות בחממות בעזרת תוספת תאורה.</a:t>
            </a:r>
          </a:p>
          <a:p>
            <a:pPr fontAlgn="auto">
              <a:spcBef>
                <a:spcPts val="0"/>
              </a:spcBef>
              <a:spcAft>
                <a:spcPts val="0"/>
              </a:spcAft>
              <a:defRPr/>
            </a:pPr>
            <a:r>
              <a:rPr lang="he-IL" kern="0" dirty="0"/>
              <a:t>ב. הארכת שעות האור בלולים גורמת להגדלה של </a:t>
            </a:r>
            <a:r>
              <a:rPr lang="he-IL" kern="0" noProof="1"/>
              <a:t>התטולה (= מספר הביצים </a:t>
            </a:r>
            <a:r>
              <a:rPr lang="he-IL" kern="0" dirty="0"/>
              <a:t>הכולל להטלה אחת בדגירה אחת).</a:t>
            </a:r>
          </a:p>
          <a:p>
            <a:pPr fontAlgn="auto">
              <a:spcBef>
                <a:spcPts val="0"/>
              </a:spcBef>
              <a:spcAft>
                <a:spcPts val="0"/>
              </a:spcAft>
              <a:defRPr/>
            </a:pPr>
            <a:r>
              <a:rPr lang="he-IL" kern="0" dirty="0"/>
              <a:t>ג. הארכת שעות האור לעומת שעות החושך והארה במהלך הלילה גורמות לשינוי מועד הפריחה. בדרך זו החקלאים גורמים להקדמת הפריחה של מיני פרחים כלשהם על פי הדרישה בשוק, לדוגמה, לקראת החגים.</a:t>
            </a:r>
          </a:p>
          <a:p>
            <a:pPr fontAlgn="auto">
              <a:spcBef>
                <a:spcPts val="0"/>
              </a:spcBef>
              <a:spcAft>
                <a:spcPts val="0"/>
              </a:spcAft>
              <a:defRPr/>
            </a:pPr>
            <a:endParaRPr lang="he-IL" b="1" kern="0" dirty="0"/>
          </a:p>
        </p:txBody>
      </p:sp>
      <p:sp>
        <p:nvSpPr>
          <p:cNvPr id="7" name="TextBox 6"/>
          <p:cNvSpPr txBox="1"/>
          <p:nvPr/>
        </p:nvSpPr>
        <p:spPr>
          <a:xfrm>
            <a:off x="-108520" y="5940991"/>
            <a:ext cx="8469313"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a:t>
            </a:r>
            <a:r>
              <a:rPr lang="he-IL" kern="0" dirty="0">
                <a:solidFill>
                  <a:schemeClr val="tx2"/>
                </a:solidFill>
              </a:rPr>
              <a:t>הארכת זמן ההארה בחממות גורמת ליבול גדול </a:t>
            </a:r>
            <a:r>
              <a:rPr lang="he-IL" kern="0" dirty="0">
                <a:solidFill>
                  <a:srgbClr val="1D4C72"/>
                </a:solidFill>
              </a:rPr>
              <a:t>יותר?</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13" name="קבוצה 12"/>
          <p:cNvGrpSpPr/>
          <p:nvPr/>
        </p:nvGrpSpPr>
        <p:grpSpPr>
          <a:xfrm>
            <a:off x="834727" y="2965389"/>
            <a:ext cx="7481690" cy="2767867"/>
            <a:chOff x="834727" y="2874205"/>
            <a:chExt cx="7481690" cy="2767867"/>
          </a:xfrm>
        </p:grpSpPr>
        <p:grpSp>
          <p:nvGrpSpPr>
            <p:cNvPr id="11" name="קבוצה 10"/>
            <p:cNvGrpSpPr/>
            <p:nvPr/>
          </p:nvGrpSpPr>
          <p:grpSpPr>
            <a:xfrm>
              <a:off x="5155706" y="3007132"/>
              <a:ext cx="3160711" cy="2582108"/>
              <a:chOff x="3260728" y="4122654"/>
              <a:chExt cx="3160711" cy="2582108"/>
            </a:xfrm>
          </p:grpSpPr>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28" y="4122654"/>
                <a:ext cx="3160711" cy="235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מלבן 1"/>
              <p:cNvSpPr>
                <a:spLocks noChangeArrowheads="1"/>
              </p:cNvSpPr>
              <p:nvPr/>
            </p:nvSpPr>
            <p:spPr bwMode="auto">
              <a:xfrm>
                <a:off x="3608545" y="6445845"/>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grpSp>
        <p:grpSp>
          <p:nvGrpSpPr>
            <p:cNvPr id="5" name="קבוצה 4"/>
            <p:cNvGrpSpPr/>
            <p:nvPr/>
          </p:nvGrpSpPr>
          <p:grpSpPr>
            <a:xfrm>
              <a:off x="834727" y="3007132"/>
              <a:ext cx="3590844" cy="2634940"/>
              <a:chOff x="-871010" y="3246980"/>
              <a:chExt cx="3590844" cy="2634940"/>
            </a:xfrm>
          </p:grpSpPr>
          <p:sp>
            <p:nvSpPr>
              <p:cNvPr id="4" name="מלבן 3"/>
              <p:cNvSpPr/>
              <p:nvPr/>
            </p:nvSpPr>
            <p:spPr>
              <a:xfrm>
                <a:off x="-835564" y="3246980"/>
                <a:ext cx="3519952" cy="2102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15" name="קבוצה 14"/>
              <p:cNvGrpSpPr/>
              <p:nvPr/>
            </p:nvGrpSpPr>
            <p:grpSpPr>
              <a:xfrm>
                <a:off x="-871010" y="3343094"/>
                <a:ext cx="3590844" cy="2538826"/>
                <a:chOff x="4039890" y="4410526"/>
                <a:chExt cx="3590844" cy="2538826"/>
              </a:xfrm>
            </p:grpSpPr>
            <p:pic>
              <p:nvPicPr>
                <p:cNvPr id="1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694" b="100000" l="0" r="100000"/>
                          </a14:imgEffect>
                        </a14:imgLayer>
                      </a14:imgProps>
                    </a:ext>
                    <a:ext uri="{28A0092B-C50C-407E-A947-70E740481C1C}">
                      <a14:useLocalDpi xmlns:a14="http://schemas.microsoft.com/office/drawing/2010/main" val="0"/>
                    </a:ext>
                  </a:extLst>
                </a:blip>
                <a:srcRect/>
                <a:stretch>
                  <a:fillRect/>
                </a:stretch>
              </p:blipFill>
              <p:spPr bwMode="auto">
                <a:xfrm>
                  <a:off x="4039890" y="4410526"/>
                  <a:ext cx="3590844" cy="253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מלבן 16"/>
                <p:cNvSpPr>
                  <a:spLocks noChangeArrowheads="1"/>
                </p:cNvSpPr>
                <p:nvPr/>
              </p:nvSpPr>
              <p:spPr bwMode="auto">
                <a:xfrm>
                  <a:off x="4075336" y="6668019"/>
                  <a:ext cx="2519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rPr>
                    <a:t>Jack Horst/www.sxc.hu</a:t>
                  </a:r>
                  <a:endParaRPr lang="he-IL" sz="1000" dirty="0">
                    <a:solidFill>
                      <a:srgbClr val="000000"/>
                    </a:solidFill>
                  </a:endParaRPr>
                </a:p>
              </p:txBody>
            </p:sp>
          </p:grpSp>
        </p:grpSp>
        <p:sp>
          <p:nvSpPr>
            <p:cNvPr id="2" name="לחצן פעולה: צליל 1">
              <a:hlinkClick r:id="" action="ppaction://noaction" highlightClick="1">
                <a:snd r:embed="rId5" name="applause.wav"/>
              </a:hlinkClick>
            </p:cNvPr>
            <p:cNvSpPr/>
            <p:nvPr/>
          </p:nvSpPr>
          <p:spPr>
            <a:xfrm rot="7281240">
              <a:off x="3582745" y="2743909"/>
              <a:ext cx="584936" cy="878652"/>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לחצן פעולה: צליל 17">
              <a:hlinkClick r:id="" action="ppaction://noaction" highlightClick="1">
                <a:snd r:embed="rId5" name="applause.wav"/>
              </a:hlinkClick>
            </p:cNvPr>
            <p:cNvSpPr/>
            <p:nvPr/>
          </p:nvSpPr>
          <p:spPr>
            <a:xfrm rot="14318760" flipH="1">
              <a:off x="4863238" y="2727347"/>
              <a:ext cx="584936" cy="878652"/>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5B533-C54D-4BE0-A6DE-692A69CCF22B}"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775" y="69215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הארכת </a:t>
            </a:r>
            <a:r>
              <a:rPr lang="he-IL" kern="0" dirty="0">
                <a:solidFill>
                  <a:srgbClr val="1F497D"/>
                </a:solidFill>
              </a:rPr>
              <a:t>זמן ההארה בחממות גורמת ליבול גדול יותר?</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39</a:t>
            </a:fld>
            <a:endParaRPr lang="he-IL" altLang="he-IL" sz="1100" kern="0" dirty="0">
              <a:solidFill>
                <a:srgbClr val="BFBFBF"/>
              </a:solidFill>
            </a:endParaRPr>
          </a:p>
        </p:txBody>
      </p:sp>
    </p:spTree>
    <p:extLst>
      <p:ext uri="{BB962C8B-B14F-4D97-AF65-F5344CB8AC3E}">
        <p14:creationId xmlns:p14="http://schemas.microsoft.com/office/powerpoint/2010/main" val="2086657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a:t>
            </a:fld>
            <a:endParaRPr lang="he-IL" altLang="he-IL" sz="1100" kern="0" dirty="0">
              <a:solidFill>
                <a:srgbClr val="BFBFBF"/>
              </a:solidFill>
            </a:endParaRPr>
          </a:p>
        </p:txBody>
      </p:sp>
      <p:sp>
        <p:nvSpPr>
          <p:cNvPr id="7" name="מלבן 6"/>
          <p:cNvSpPr/>
          <p:nvPr/>
        </p:nvSpPr>
        <p:spPr>
          <a:xfrm>
            <a:off x="215900" y="548680"/>
            <a:ext cx="8449437" cy="1754326"/>
          </a:xfrm>
          <a:prstGeom prst="rect">
            <a:avLst/>
          </a:prstGeom>
        </p:spPr>
        <p:txBody>
          <a:bodyPr wrap="square">
            <a:spAutoFit/>
          </a:bodyPr>
          <a:lstStyle/>
          <a:p>
            <a:pPr>
              <a:defRPr/>
            </a:pPr>
            <a:r>
              <a:rPr lang="he-IL" dirty="0">
                <a:solidFill>
                  <a:prstClr val="black"/>
                </a:solidFill>
              </a:rPr>
              <a:t>אולם לשיפור המתמיד ביכולת לייצר מזון יש מחיר: </a:t>
            </a:r>
          </a:p>
          <a:p>
            <a:pPr>
              <a:defRPr/>
            </a:pPr>
            <a:r>
              <a:rPr lang="he-IL" dirty="0">
                <a:solidFill>
                  <a:prstClr val="black"/>
                </a:solidFill>
              </a:rPr>
              <a:t>החקלאות שינתה ללא הכר את הסביבה הטבעית. היא "כבשה" שטחים טבעיים, והמירה מערכות אקולוגיות מגוונות, מאוזנות ובעלות מגוון מינים עשיר, בשדות ובמשקי חי חקלאיים </a:t>
            </a:r>
            <a:endParaRPr lang="he-IL" dirty="0" smtClean="0">
              <a:solidFill>
                <a:prstClr val="black"/>
              </a:solidFill>
            </a:endParaRPr>
          </a:p>
          <a:p>
            <a:pPr>
              <a:defRPr/>
            </a:pPr>
            <a:r>
              <a:rPr lang="he-IL" dirty="0" smtClean="0">
                <a:solidFill>
                  <a:prstClr val="black"/>
                </a:solidFill>
              </a:rPr>
              <a:t>שיש </a:t>
            </a:r>
            <a:r>
              <a:rPr lang="he-IL" dirty="0">
                <a:solidFill>
                  <a:prstClr val="black"/>
                </a:solidFill>
              </a:rPr>
              <a:t>בהם מגוון מינים </a:t>
            </a:r>
            <a:r>
              <a:rPr lang="he-IL" dirty="0" smtClean="0">
                <a:solidFill>
                  <a:prstClr val="black"/>
                </a:solidFill>
              </a:rPr>
              <a:t>מצומצם. </a:t>
            </a:r>
          </a:p>
          <a:p>
            <a:pPr>
              <a:defRPr/>
            </a:pPr>
            <a:r>
              <a:rPr lang="he-IL" dirty="0" smtClean="0">
                <a:solidFill>
                  <a:prstClr val="black"/>
                </a:solidFill>
              </a:rPr>
              <a:t>הפעילות </a:t>
            </a:r>
            <a:r>
              <a:rPr lang="he-IL" dirty="0">
                <a:solidFill>
                  <a:prstClr val="black"/>
                </a:solidFill>
              </a:rPr>
              <a:t>החקלאית משפיעה על משאבי המים והקרקע, על מחזורי החומרים, על יחסי הגומלין בין האורגניזמים ועוד. לעתים קרובות, מכלול ההשפעות האלה פוגע </a:t>
            </a:r>
            <a:r>
              <a:rPr lang="he-IL" dirty="0" smtClean="0">
                <a:solidFill>
                  <a:prstClr val="black"/>
                </a:solidFill>
              </a:rPr>
              <a:t>בטבע</a:t>
            </a:r>
            <a:r>
              <a:rPr lang="he-IL" dirty="0">
                <a:solidFill>
                  <a:prstClr val="black"/>
                </a:solidFill>
              </a:rPr>
              <a:t>.</a:t>
            </a:r>
          </a:p>
        </p:txBody>
      </p:sp>
      <p:grpSp>
        <p:nvGrpSpPr>
          <p:cNvPr id="3" name="קבוצה 2"/>
          <p:cNvGrpSpPr/>
          <p:nvPr/>
        </p:nvGrpSpPr>
        <p:grpSpPr>
          <a:xfrm>
            <a:off x="215900" y="2276872"/>
            <a:ext cx="8182059" cy="4536508"/>
            <a:chOff x="674033" y="2320518"/>
            <a:chExt cx="8290455" cy="4536508"/>
          </a:xfrm>
        </p:grpSpPr>
        <p:grpSp>
          <p:nvGrpSpPr>
            <p:cNvPr id="13" name="קבוצה 12"/>
            <p:cNvGrpSpPr/>
            <p:nvPr/>
          </p:nvGrpSpPr>
          <p:grpSpPr>
            <a:xfrm>
              <a:off x="5412382" y="4746938"/>
              <a:ext cx="3112319" cy="2110084"/>
              <a:chOff x="5345647" y="4756118"/>
              <a:chExt cx="3112319" cy="2110084"/>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848" y="4756118"/>
                <a:ext cx="2846118" cy="189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מלבן 15"/>
              <p:cNvSpPr/>
              <p:nvPr/>
            </p:nvSpPr>
            <p:spPr>
              <a:xfrm>
                <a:off x="5345647" y="6589203"/>
                <a:ext cx="3109248" cy="276999"/>
              </a:xfrm>
              <a:prstGeom prst="rect">
                <a:avLst/>
              </a:prstGeom>
            </p:spPr>
            <p:txBody>
              <a:bodyPr wrap="none">
                <a:spAutoFit/>
              </a:bodyPr>
              <a:lstStyle/>
              <a:p>
                <a:pPr fontAlgn="auto">
                  <a:spcBef>
                    <a:spcPts val="0"/>
                  </a:spcBef>
                  <a:spcAft>
                    <a:spcPts val="0"/>
                  </a:spcAft>
                  <a:defRPr/>
                </a:pPr>
                <a:r>
                  <a:rPr lang="en-US" sz="1200" kern="0" dirty="0" smtClean="0">
                    <a:solidFill>
                      <a:prstClr val="black"/>
                    </a:solidFill>
                    <a:latin typeface="Calibri"/>
                    <a:ea typeface="Calibri"/>
                    <a:cs typeface="Arial"/>
                  </a:rPr>
                  <a:t>©istockphoto.com/GentooMultimediaLimited</a:t>
                </a:r>
              </a:p>
            </p:txBody>
          </p:sp>
        </p:grpSp>
        <p:grpSp>
          <p:nvGrpSpPr>
            <p:cNvPr id="17" name="קבוצה 16"/>
            <p:cNvGrpSpPr/>
            <p:nvPr/>
          </p:nvGrpSpPr>
          <p:grpSpPr>
            <a:xfrm>
              <a:off x="1907704" y="4461206"/>
              <a:ext cx="2416375" cy="2395820"/>
              <a:chOff x="1907704" y="4039356"/>
              <a:chExt cx="2416375" cy="2395820"/>
            </a:xfrm>
          </p:grpSpPr>
          <p:sp>
            <p:nvSpPr>
              <p:cNvPr id="20" name="מלבן 1"/>
              <p:cNvSpPr>
                <a:spLocks noChangeArrowheads="1"/>
              </p:cNvSpPr>
              <p:nvPr/>
            </p:nvSpPr>
            <p:spPr bwMode="auto">
              <a:xfrm>
                <a:off x="1907704" y="4039356"/>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grpSp>
            <p:nvGrpSpPr>
              <p:cNvPr id="21" name="קבוצה 7"/>
              <p:cNvGrpSpPr>
                <a:grpSpLocks/>
              </p:cNvGrpSpPr>
              <p:nvPr/>
            </p:nvGrpSpPr>
            <p:grpSpPr bwMode="auto">
              <a:xfrm>
                <a:off x="1993629" y="6174218"/>
                <a:ext cx="2330450" cy="260958"/>
                <a:chOff x="6061557" y="6249770"/>
                <a:chExt cx="2330433" cy="261614"/>
              </a:xfrm>
            </p:grpSpPr>
            <p:sp>
              <p:nvSpPr>
                <p:cNvPr id="24" name="מלבן 4"/>
                <p:cNvSpPr>
                  <a:spLocks noChangeArrowheads="1"/>
                </p:cNvSpPr>
                <p:nvPr/>
              </p:nvSpPr>
              <p:spPr bwMode="auto">
                <a:xfrm>
                  <a:off x="6061557" y="6249770"/>
                  <a:ext cx="23304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dirty="0"/>
                    <a:t>Photo by Scott Bauer</a:t>
                  </a:r>
                  <a:endParaRPr lang="he-IL" sz="1100" dirty="0"/>
                </a:p>
              </p:txBody>
            </p:sp>
            <p:sp>
              <p:nvSpPr>
                <p:cNvPr id="25" name="מלבן 6"/>
                <p:cNvSpPr>
                  <a:spLocks noChangeArrowheads="1"/>
                </p:cNvSpPr>
                <p:nvPr/>
              </p:nvSpPr>
              <p:spPr bwMode="auto">
                <a:xfrm>
                  <a:off x="7379778" y="6249774"/>
                  <a:ext cx="7954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t>/usda.gov</a:t>
                  </a:r>
                  <a:endParaRPr lang="he-IL" sz="1100" dirty="0"/>
                </a:p>
              </p:txBody>
            </p:sp>
          </p:grpSp>
        </p:grpSp>
        <p:sp>
          <p:nvSpPr>
            <p:cNvPr id="2" name="מלבן 1"/>
            <p:cNvSpPr/>
            <p:nvPr/>
          </p:nvSpPr>
          <p:spPr>
            <a:xfrm>
              <a:off x="674033" y="2320518"/>
              <a:ext cx="8290455" cy="307777"/>
            </a:xfrm>
            <a:prstGeom prst="rect">
              <a:avLst/>
            </a:prstGeom>
          </p:spPr>
          <p:txBody>
            <a:bodyPr wrap="square">
              <a:spAutoFit/>
            </a:bodyPr>
            <a:lstStyle/>
            <a:p>
              <a:r>
                <a:rPr lang="he-IL" sz="1400" b="1" dirty="0" smtClean="0">
                  <a:solidFill>
                    <a:prstClr val="black"/>
                  </a:solidFill>
                </a:rPr>
                <a:t>מערכות אקולוגיות טבעיות בעלות מגוון מינים גדול לעומת מערכות חקלאיות שיש בהם מגוון מינים מצומצם </a:t>
              </a:r>
              <a:endParaRPr lang="he-IL" sz="1400" b="1" dirty="0"/>
            </a:p>
          </p:txBody>
        </p:sp>
        <p:sp>
          <p:nvSpPr>
            <p:cNvPr id="26" name="מלבן 25"/>
            <p:cNvSpPr/>
            <p:nvPr/>
          </p:nvSpPr>
          <p:spPr>
            <a:xfrm>
              <a:off x="5605965" y="4491791"/>
              <a:ext cx="3057014" cy="276999"/>
            </a:xfrm>
            <a:prstGeom prst="rect">
              <a:avLst/>
            </a:prstGeom>
          </p:spPr>
          <p:txBody>
            <a:bodyPr wrap="none">
              <a:spAutoFit/>
            </a:bodyPr>
            <a:lstStyle/>
            <a:p>
              <a:pPr>
                <a:spcAft>
                  <a:spcPts val="0"/>
                </a:spcAft>
              </a:pPr>
              <a:r>
                <a:rPr lang="en-US" sz="1200" dirty="0">
                  <a:solidFill>
                    <a:prstClr val="black"/>
                  </a:solidFill>
                  <a:latin typeface="Calibri"/>
                  <a:ea typeface="Calibri"/>
                  <a:cs typeface="Arial"/>
                </a:rPr>
                <a:t>Brian Kinney/shutterstock.com/asap creative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655726"/>
              <a:ext cx="2978261" cy="188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3" y="4701666"/>
              <a:ext cx="2978261" cy="193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016" y="2620651"/>
            <a:ext cx="2849872" cy="188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18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5B533-C54D-4BE0-A6DE-692A69CCF22B}"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775" y="69215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הארכת </a:t>
            </a:r>
            <a:r>
              <a:rPr lang="he-IL" kern="0" dirty="0">
                <a:solidFill>
                  <a:schemeClr val="tx2"/>
                </a:solidFill>
              </a:rPr>
              <a:t>זמן ההארה בחממות גורמת ליבול גדול יותר?</a:t>
            </a:r>
          </a:p>
        </p:txBody>
      </p:sp>
      <p:sp>
        <p:nvSpPr>
          <p:cNvPr id="8" name="Rectangle 12"/>
          <p:cNvSpPr/>
          <p:nvPr/>
        </p:nvSpPr>
        <p:spPr>
          <a:xfrm>
            <a:off x="368300" y="1773238"/>
            <a:ext cx="8213725" cy="229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ככל </a:t>
            </a:r>
            <a:r>
              <a:rPr lang="he-IL" kern="0" dirty="0">
                <a:latin typeface="Arial"/>
                <a:cs typeface="Arial"/>
              </a:rPr>
              <a:t>שזמן ההארה מתארך כך שיעור הפוטוסינתזה גדל. בפוטוסינתזה נוצר גלוקוז שמשמש חומר מוצא לבניית חומרים אורגניים אחרים (כגון חלבונים, שומנים ופחמימות אחרות), הנחוצים לבניית תאי הצמח ולגידולו. כמו כן, הגלוקוז שנוצר מתפרק בתהליך הנשימה התאית בצמח, וכך מופקת אנרגיה (האצורה ב-</a:t>
            </a:r>
            <a:r>
              <a:rPr lang="en-US" kern="0" dirty="0">
                <a:latin typeface="Arial"/>
                <a:cs typeface="Arial"/>
              </a:rPr>
              <a:t>ATP</a:t>
            </a:r>
            <a:r>
              <a:rPr lang="he-IL" kern="0" dirty="0">
                <a:latin typeface="Arial"/>
                <a:cs typeface="Arial"/>
              </a:rPr>
              <a:t>), הנחוצה לתהליכי החיים של הצמח.</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אם כך, עלייה בשיעור הפוטוסינתזה, אפשרת גידול של הצמחים במידה ניכרת – כלומר הגדלת היבול.</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40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938C06-6DE6-4FB5-8425-1105AC682E48}"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חקלאות בת-קיימה</a:t>
            </a:r>
            <a:endParaRPr lang="he-IL" sz="1800" dirty="0" smtClean="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7143" y="548680"/>
            <a:ext cx="8469313" cy="313932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smtClean="0">
                <a:solidFill>
                  <a:prstClr val="black"/>
                </a:solidFill>
              </a:rPr>
              <a:t>בד בבד עם  הגברת ייצור המזון, </a:t>
            </a:r>
            <a:r>
              <a:rPr lang="he-IL" kern="0" dirty="0" smtClean="0"/>
              <a:t>גוברת בעולם המודעות לצורך לצמצם את פגיעת החקלאות בסביבה על ידי נקיטת פעולת שונות כגון:</a:t>
            </a:r>
          </a:p>
          <a:p>
            <a:pPr marL="285750" indent="-285750" fontAlgn="auto">
              <a:spcBef>
                <a:spcPts val="0"/>
              </a:spcBef>
              <a:spcAft>
                <a:spcPts val="0"/>
              </a:spcAft>
              <a:buFont typeface="Wingdings" panose="05000000000000000000" pitchFamily="2" charset="2"/>
              <a:buChar char="v"/>
              <a:defRPr/>
            </a:pPr>
            <a:r>
              <a:rPr lang="he-IL" kern="0" dirty="0" smtClean="0"/>
              <a:t>צמצום השימוש בחומרי הדברה כימיים ושימוש בחומרים ידידותיים יותר לסביבה. </a:t>
            </a:r>
          </a:p>
          <a:p>
            <a:pPr marL="285750" indent="-285750" fontAlgn="auto">
              <a:spcBef>
                <a:spcPts val="0"/>
              </a:spcBef>
              <a:spcAft>
                <a:spcPts val="0"/>
              </a:spcAft>
              <a:buFont typeface="Wingdings" panose="05000000000000000000" pitchFamily="2" charset="2"/>
              <a:buChar char="v"/>
              <a:defRPr/>
            </a:pPr>
            <a:r>
              <a:rPr lang="he-IL" kern="0" dirty="0" smtClean="0"/>
              <a:t>העדפת הדברה ביולוגית על הדברה כימית.</a:t>
            </a:r>
          </a:p>
          <a:p>
            <a:pPr marL="285750" indent="-285750" fontAlgn="auto">
              <a:spcBef>
                <a:spcPts val="0"/>
              </a:spcBef>
              <a:spcAft>
                <a:spcPts val="0"/>
              </a:spcAft>
              <a:buFont typeface="Wingdings" panose="05000000000000000000" pitchFamily="2" charset="2"/>
              <a:buChar char="v"/>
              <a:defRPr/>
            </a:pPr>
            <a:r>
              <a:rPr lang="he-IL" kern="0" dirty="0" smtClean="0"/>
              <a:t>צמצום זיהום הסביבה בעודפי דשנים.</a:t>
            </a:r>
          </a:p>
          <a:p>
            <a:pPr marL="285750" indent="-285750" fontAlgn="auto">
              <a:spcBef>
                <a:spcPts val="0"/>
              </a:spcBef>
              <a:spcAft>
                <a:spcPts val="0"/>
              </a:spcAft>
              <a:buFont typeface="Wingdings" panose="05000000000000000000" pitchFamily="2" charset="2"/>
              <a:buChar char="v"/>
              <a:defRPr/>
            </a:pPr>
            <a:r>
              <a:rPr lang="he-IL" kern="0" dirty="0" smtClean="0"/>
              <a:t>מחזור מים וייעול </a:t>
            </a:r>
            <a:r>
              <a:rPr lang="he-IL" kern="0" dirty="0"/>
              <a:t>השימוש </a:t>
            </a:r>
            <a:r>
              <a:rPr lang="he-IL" kern="0" dirty="0" smtClean="0"/>
              <a:t>בהם. </a:t>
            </a:r>
          </a:p>
          <a:p>
            <a:pPr marL="285750" indent="-285750" fontAlgn="auto">
              <a:spcBef>
                <a:spcPts val="0"/>
              </a:spcBef>
              <a:spcAft>
                <a:spcPts val="0"/>
              </a:spcAft>
              <a:buFont typeface="Wingdings" panose="05000000000000000000" pitchFamily="2" charset="2"/>
              <a:buChar char="v"/>
              <a:defRPr/>
            </a:pPr>
            <a:r>
              <a:rPr lang="he-IL" kern="0" dirty="0" smtClean="0"/>
              <a:t>הגברת מחזור פסולת אורגנית ושימוש בה לדישון.</a:t>
            </a:r>
          </a:p>
          <a:p>
            <a:pPr fontAlgn="auto">
              <a:spcBef>
                <a:spcPts val="0"/>
              </a:spcBef>
              <a:spcAft>
                <a:spcPts val="0"/>
              </a:spcAft>
              <a:defRPr/>
            </a:pPr>
            <a:endParaRPr lang="he-IL" kern="0" dirty="0" smtClean="0">
              <a:solidFill>
                <a:prstClr val="black"/>
              </a:solidFill>
            </a:endParaRPr>
          </a:p>
          <a:p>
            <a:pPr lvl="0" algn="ctr" fontAlgn="auto">
              <a:spcBef>
                <a:spcPts val="0"/>
              </a:spcBef>
              <a:spcAft>
                <a:spcPts val="0"/>
              </a:spcAft>
              <a:defRPr/>
            </a:pPr>
            <a:r>
              <a:rPr lang="he-IL" kern="0" dirty="0" smtClean="0">
                <a:solidFill>
                  <a:prstClr val="black"/>
                </a:solidFill>
              </a:rPr>
              <a:t>חקלאות </a:t>
            </a:r>
            <a:r>
              <a:rPr lang="he-IL" kern="0" dirty="0">
                <a:solidFill>
                  <a:prstClr val="black"/>
                </a:solidFill>
              </a:rPr>
              <a:t>המספקת את צורכי הדור </a:t>
            </a:r>
            <a:r>
              <a:rPr lang="he-IL" kern="0" dirty="0" smtClean="0">
                <a:solidFill>
                  <a:prstClr val="black"/>
                </a:solidFill>
              </a:rPr>
              <a:t>הנוכחי, </a:t>
            </a:r>
            <a:r>
              <a:rPr lang="he-IL" kern="0" dirty="0" smtClean="0"/>
              <a:t>אבל בה בעת </a:t>
            </a:r>
            <a:r>
              <a:rPr lang="he-IL" kern="0" dirty="0"/>
              <a:t>מקפידה </a:t>
            </a:r>
            <a:r>
              <a:rPr lang="he-IL" kern="0" dirty="0" smtClean="0"/>
              <a:t>שלא </a:t>
            </a:r>
            <a:r>
              <a:rPr lang="he-IL" kern="0" dirty="0"/>
              <a:t>לפגוע באפשרות </a:t>
            </a:r>
            <a:endParaRPr lang="he-IL" kern="0" dirty="0" smtClean="0"/>
          </a:p>
          <a:p>
            <a:pPr lvl="0" algn="ctr" fontAlgn="auto">
              <a:spcBef>
                <a:spcPts val="0"/>
              </a:spcBef>
              <a:spcAft>
                <a:spcPts val="0"/>
              </a:spcAft>
              <a:defRPr/>
            </a:pPr>
            <a:r>
              <a:rPr lang="he-IL" kern="0" dirty="0" smtClean="0"/>
              <a:t>לאספקת צורכי </a:t>
            </a:r>
            <a:r>
              <a:rPr lang="he-IL" kern="0" dirty="0"/>
              <a:t>הדורות הבאים נקראת: </a:t>
            </a:r>
            <a:endParaRPr lang="he-IL" kern="0" dirty="0" smtClean="0"/>
          </a:p>
          <a:p>
            <a:pPr lvl="0" algn="ctr" fontAlgn="auto">
              <a:spcBef>
                <a:spcPts val="0"/>
              </a:spcBef>
              <a:spcAft>
                <a:spcPts val="0"/>
              </a:spcAft>
              <a:defRPr/>
            </a:pPr>
            <a:r>
              <a:rPr lang="he-IL" b="1" kern="0" dirty="0" smtClean="0">
                <a:solidFill>
                  <a:schemeClr val="accent3"/>
                </a:solidFill>
              </a:rPr>
              <a:t>חקלאות בת</a:t>
            </a:r>
            <a:r>
              <a:rPr lang="he-IL" b="1" kern="0" dirty="0" smtClean="0">
                <a:solidFill>
                  <a:schemeClr val="accent3"/>
                </a:solidFill>
                <a:latin typeface="Arial"/>
                <a:cs typeface="Arial"/>
              </a:rPr>
              <a:t>־</a:t>
            </a:r>
            <a:r>
              <a:rPr lang="he-IL" b="1" kern="0" dirty="0" smtClean="0">
                <a:solidFill>
                  <a:schemeClr val="accent3"/>
                </a:solidFill>
              </a:rPr>
              <a:t>קיימה</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41</a:t>
            </a:fld>
            <a:endParaRPr lang="he-IL" altLang="he-IL" sz="1100" kern="0" dirty="0">
              <a:solidFill>
                <a:srgbClr val="BFBFBF"/>
              </a:solidFill>
            </a:endParaRPr>
          </a:p>
        </p:txBody>
      </p:sp>
      <p:pic>
        <p:nvPicPr>
          <p:cNvPr id="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645024"/>
            <a:ext cx="4317867" cy="287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2483768" y="6453336"/>
            <a:ext cx="4572000" cy="246221"/>
          </a:xfrm>
          <a:prstGeom prst="rect">
            <a:avLst/>
          </a:prstGeom>
        </p:spPr>
        <p:txBody>
          <a:bodyPr>
            <a:spAutoFit/>
          </a:bodyPr>
          <a:lstStyle/>
          <a:p>
            <a:pPr algn="l"/>
            <a:r>
              <a:rPr lang="en-US" sz="1000" dirty="0">
                <a:latin typeface="Calibri"/>
                <a:ea typeface="Calibri"/>
                <a:cs typeface="Arial"/>
              </a:rPr>
              <a:t>Sunny studio-Igor Yaruta/ shutterstock.com/asap creative</a:t>
            </a:r>
            <a:endParaRPr lang="he-IL" sz="1000" dirty="0"/>
          </a:p>
        </p:txBody>
      </p:sp>
      <p:sp>
        <p:nvSpPr>
          <p:cNvPr id="2" name="מלבן 1"/>
          <p:cNvSpPr/>
          <p:nvPr/>
        </p:nvSpPr>
        <p:spPr>
          <a:xfrm>
            <a:off x="468313" y="2708920"/>
            <a:ext cx="7920111" cy="39653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530086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718121"/>
            <a:ext cx="8429625" cy="56632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smtClean="0">
                <a:solidFill>
                  <a:schemeClr val="tx1"/>
                </a:solidFill>
              </a:rPr>
              <a:t>החקלאות היא סוג פעילות עיקרי של מעורבות האדם בטבע.</a:t>
            </a:r>
          </a:p>
          <a:p>
            <a:pPr>
              <a:lnSpc>
                <a:spcPct val="150000"/>
              </a:lnSpc>
              <a:buFontTx/>
              <a:buBlip>
                <a:blip r:embed="rId2"/>
              </a:buBlip>
              <a:defRPr/>
            </a:pPr>
            <a:r>
              <a:rPr lang="he-IL" dirty="0" smtClean="0">
                <a:solidFill>
                  <a:schemeClr val="tx1"/>
                </a:solidFill>
              </a:rPr>
              <a:t> הפעילות </a:t>
            </a:r>
            <a:r>
              <a:rPr lang="he-IL" dirty="0">
                <a:solidFill>
                  <a:schemeClr val="tx1"/>
                </a:solidFill>
              </a:rPr>
              <a:t>החקלאית משפיעה על משאבי המים והקרקע, על מחזורי החומרים, על יחסי </a:t>
            </a:r>
            <a:endParaRPr lang="he-IL" dirty="0" smtClean="0">
              <a:solidFill>
                <a:schemeClr val="tx1"/>
              </a:solidFill>
            </a:endParaRPr>
          </a:p>
          <a:p>
            <a:pPr>
              <a:lnSpc>
                <a:spcPct val="150000"/>
              </a:lnSpc>
              <a:defRPr/>
            </a:pPr>
            <a:r>
              <a:rPr lang="he-IL" dirty="0">
                <a:solidFill>
                  <a:schemeClr val="tx1"/>
                </a:solidFill>
              </a:rPr>
              <a:t> </a:t>
            </a:r>
            <a:r>
              <a:rPr lang="he-IL" dirty="0" smtClean="0">
                <a:solidFill>
                  <a:schemeClr val="tx1"/>
                </a:solidFill>
              </a:rPr>
              <a:t> הגומלין </a:t>
            </a:r>
            <a:r>
              <a:rPr lang="he-IL" dirty="0">
                <a:solidFill>
                  <a:schemeClr val="tx1"/>
                </a:solidFill>
              </a:rPr>
              <a:t>בין האורגניזמים ועוד. לעתים קרובות, מכלול ההשפעות האלה פוגע בטבע</a:t>
            </a:r>
            <a:r>
              <a:rPr lang="he-IL" dirty="0" smtClean="0">
                <a:solidFill>
                  <a:schemeClr val="tx1"/>
                </a:solidFill>
              </a:rPr>
              <a:t>.</a:t>
            </a:r>
          </a:p>
          <a:p>
            <a:pPr>
              <a:lnSpc>
                <a:spcPct val="150000"/>
              </a:lnSpc>
              <a:defRPr/>
            </a:pPr>
            <a:endParaRPr lang="he-IL" dirty="0" smtClean="0">
              <a:solidFill>
                <a:schemeClr val="tx1"/>
              </a:solidFill>
            </a:endParaRPr>
          </a:p>
          <a:p>
            <a:pPr>
              <a:lnSpc>
                <a:spcPct val="150000"/>
              </a:lnSpc>
              <a:defRPr/>
            </a:pPr>
            <a:endParaRPr lang="he-IL" dirty="0" smtClean="0">
              <a:solidFill>
                <a:schemeClr val="tx1"/>
              </a:solidFill>
            </a:endParaRPr>
          </a:p>
          <a:p>
            <a:pPr>
              <a:lnSpc>
                <a:spcPct val="150000"/>
              </a:lnSpc>
              <a:defRPr/>
            </a:pPr>
            <a:endParaRPr lang="he-IL" dirty="0" smtClean="0">
              <a:solidFill>
                <a:schemeClr val="tx1"/>
              </a:solidFill>
            </a:endParaRPr>
          </a:p>
          <a:p>
            <a:pPr>
              <a:lnSpc>
                <a:spcPct val="150000"/>
              </a:lnSpc>
              <a:defRPr/>
            </a:pPr>
            <a:r>
              <a:rPr lang="he-IL" u="sng" dirty="0" smtClean="0">
                <a:solidFill>
                  <a:schemeClr val="tx1"/>
                </a:solidFill>
              </a:rPr>
              <a:t>העלייה </a:t>
            </a:r>
            <a:r>
              <a:rPr lang="he-IL" u="sng" dirty="0">
                <a:solidFill>
                  <a:schemeClr val="tx1"/>
                </a:solidFill>
              </a:rPr>
              <a:t>התלולה במספר בני האדם בעולם והצורך לספק להם מזון, </a:t>
            </a:r>
            <a:r>
              <a:rPr lang="he-IL" u="sng" dirty="0" smtClean="0">
                <a:solidFill>
                  <a:schemeClr val="tx1"/>
                </a:solidFill>
              </a:rPr>
              <a:t>הביאו לפיתוח שיטות וטכנולוגיות שמייעלות ומגבירות את הייצור החקלאי כגון</a:t>
            </a:r>
            <a:r>
              <a:rPr lang="he-IL" dirty="0" smtClean="0">
                <a:solidFill>
                  <a:schemeClr val="tx1"/>
                </a:solidFill>
              </a:rPr>
              <a:t>:</a:t>
            </a:r>
          </a:p>
          <a:p>
            <a:pPr>
              <a:lnSpc>
                <a:spcPct val="150000"/>
              </a:lnSpc>
              <a:defRPr/>
            </a:pPr>
            <a:endParaRPr lang="he-IL" dirty="0" smtClean="0">
              <a:solidFill>
                <a:schemeClr val="tx1"/>
              </a:solidFill>
            </a:endParaRPr>
          </a:p>
          <a:p>
            <a:pPr>
              <a:lnSpc>
                <a:spcPct val="150000"/>
              </a:lnSpc>
              <a:defRPr/>
            </a:pPr>
            <a:r>
              <a:rPr lang="he-IL" b="1" u="sng" dirty="0" smtClean="0">
                <a:solidFill>
                  <a:schemeClr val="accent3"/>
                </a:solidFill>
              </a:rPr>
              <a:t>דישון</a:t>
            </a:r>
            <a:r>
              <a:rPr lang="he-IL" dirty="0" smtClean="0">
                <a:solidFill>
                  <a:prstClr val="black"/>
                </a:solidFill>
              </a:rPr>
              <a:t>: הוספת חומרי הזנה אנאורגניים או זבל אורגני </a:t>
            </a:r>
            <a:r>
              <a:rPr lang="he-IL" dirty="0" smtClean="0">
                <a:solidFill>
                  <a:schemeClr val="tx1"/>
                </a:solidFill>
              </a:rPr>
              <a:t>לקרקע, כדי להגביר את הגידול.</a:t>
            </a:r>
          </a:p>
          <a:p>
            <a:pPr>
              <a:lnSpc>
                <a:spcPct val="150000"/>
              </a:lnSpc>
              <a:buFontTx/>
              <a:buBlip>
                <a:blip r:embed="rId2"/>
              </a:buBlip>
              <a:defRPr/>
            </a:pPr>
            <a:r>
              <a:rPr lang="he-IL" dirty="0" smtClean="0">
                <a:solidFill>
                  <a:schemeClr val="tx1"/>
                </a:solidFill>
              </a:rPr>
              <a:t> הזבל האורגני, שמקורו בשרידים ובהפרשות של בעלי חיים וצמחים, תחילה עובר פירוק </a:t>
            </a:r>
          </a:p>
          <a:p>
            <a:pPr>
              <a:lnSpc>
                <a:spcPct val="150000"/>
              </a:lnSpc>
              <a:defRPr/>
            </a:pPr>
            <a:r>
              <a:rPr lang="he-IL" dirty="0">
                <a:solidFill>
                  <a:schemeClr val="tx1"/>
                </a:solidFill>
              </a:rPr>
              <a:t> </a:t>
            </a:r>
            <a:r>
              <a:rPr lang="he-IL" dirty="0" smtClean="0">
                <a:solidFill>
                  <a:schemeClr val="tx1"/>
                </a:solidFill>
              </a:rPr>
              <a:t> על ידי המפרקים בקרקע לחומרים אנאורגניים, הזמינים לצמחים.</a:t>
            </a:r>
          </a:p>
          <a:p>
            <a:pPr>
              <a:lnSpc>
                <a:spcPct val="150000"/>
              </a:lnSpc>
              <a:buFontTx/>
              <a:buBlip>
                <a:blip r:embed="rId2"/>
              </a:buBlip>
              <a:defRPr/>
            </a:pPr>
            <a:r>
              <a:rPr lang="he-IL" dirty="0">
                <a:solidFill>
                  <a:schemeClr val="tx1"/>
                </a:solidFill>
              </a:rPr>
              <a:t> </a:t>
            </a:r>
            <a:r>
              <a:rPr lang="he-IL" dirty="0" smtClean="0">
                <a:solidFill>
                  <a:schemeClr val="tx1"/>
                </a:solidFill>
              </a:rPr>
              <a:t>לעתים עודפי דשנים מגיעים למי התהום ולמקווי המים וגור</a:t>
            </a:r>
            <a:r>
              <a:rPr lang="he-IL" dirty="0" smtClean="0">
                <a:solidFill>
                  <a:prstClr val="black"/>
                </a:solidFill>
              </a:rPr>
              <a:t>מים לנזקים אקולוגיים.</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החקלאות – סוג של מעורבות האדם בטבע</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42</a:t>
            </a:fld>
            <a:endParaRPr lang="he-IL" altLang="he-IL" sz="1100" dirty="0">
              <a:solidFill>
                <a:srgbClr val="BFBFBF"/>
              </a:solidFill>
            </a:endParaRPr>
          </a:p>
        </p:txBody>
      </p:sp>
    </p:spTree>
    <p:extLst>
      <p:ext uri="{BB962C8B-B14F-4D97-AF65-F5344CB8AC3E}">
        <p14:creationId xmlns:p14="http://schemas.microsoft.com/office/powerpoint/2010/main" val="442906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60182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b="1" u="sng" dirty="0" smtClean="0">
                <a:solidFill>
                  <a:schemeClr val="accent3"/>
                </a:solidFill>
              </a:rPr>
              <a:t>הדברה של מזיקים בחקלאות</a:t>
            </a:r>
            <a:r>
              <a:rPr lang="he-IL" dirty="0" smtClean="0">
                <a:solidFill>
                  <a:schemeClr val="accent3"/>
                </a:solidFill>
              </a:rPr>
              <a:t> </a:t>
            </a:r>
            <a:r>
              <a:rPr lang="he-IL" dirty="0" smtClean="0">
                <a:solidFill>
                  <a:prstClr val="black"/>
                </a:solidFill>
              </a:rPr>
              <a:t>(צמחים, פטריות ובעלי חיים), באמצעות חומר רעל כימי </a:t>
            </a:r>
          </a:p>
          <a:p>
            <a:pPr>
              <a:lnSpc>
                <a:spcPct val="150000"/>
              </a:lnSpc>
              <a:defRPr/>
            </a:pPr>
            <a:r>
              <a:rPr lang="he-IL" dirty="0" smtClean="0">
                <a:solidFill>
                  <a:prstClr val="black"/>
                </a:solidFill>
              </a:rPr>
              <a:t> (הדברה כימית) או באמצעות אורגניזם שהוא טורף,טפיל או מתחרה של המזיק, או גורם לו למחלה (הדברה ביולוגית). </a:t>
            </a:r>
          </a:p>
          <a:p>
            <a:pPr>
              <a:lnSpc>
                <a:spcPct val="150000"/>
              </a:lnSpc>
              <a:buFontTx/>
              <a:buBlip>
                <a:blip r:embed="rId2"/>
              </a:buBlip>
              <a:defRPr/>
            </a:pPr>
            <a:r>
              <a:rPr lang="he-IL" dirty="0">
                <a:solidFill>
                  <a:prstClr val="black"/>
                </a:solidFill>
              </a:rPr>
              <a:t> </a:t>
            </a:r>
            <a:r>
              <a:rPr lang="he-IL" dirty="0" smtClean="0">
                <a:solidFill>
                  <a:prstClr val="black"/>
                </a:solidFill>
              </a:rPr>
              <a:t>ההדברה הביולוגית ידידותית יותר לסביבה, </a:t>
            </a:r>
            <a:r>
              <a:rPr lang="he-IL" dirty="0" smtClean="0">
                <a:solidFill>
                  <a:schemeClr val="tx1"/>
                </a:solidFill>
              </a:rPr>
              <a:t>אבל לפני השימוש בה יש לבדוק בקפדנות ולוודא </a:t>
            </a:r>
          </a:p>
          <a:p>
            <a:pPr>
              <a:lnSpc>
                <a:spcPct val="150000"/>
              </a:lnSpc>
              <a:defRPr/>
            </a:pPr>
            <a:r>
              <a:rPr lang="he-IL" dirty="0" smtClean="0">
                <a:solidFill>
                  <a:schemeClr val="tx1"/>
                </a:solidFill>
              </a:rPr>
              <a:t>  שהאורגניזם המדביר אינו גורם לנזקים לאורגניזמים אחרים </a:t>
            </a:r>
            <a:r>
              <a:rPr lang="he-IL" dirty="0" smtClean="0">
                <a:solidFill>
                  <a:prstClr val="black"/>
                </a:solidFill>
              </a:rPr>
              <a:t>מלבד המזיק.</a:t>
            </a:r>
          </a:p>
          <a:p>
            <a:pPr>
              <a:lnSpc>
                <a:spcPct val="150000"/>
              </a:lnSpc>
              <a:defRPr/>
            </a:pPr>
            <a:endParaRPr lang="he-IL" dirty="0" smtClean="0">
              <a:solidFill>
                <a:prstClr val="black"/>
              </a:solidFill>
            </a:endParaRPr>
          </a:p>
          <a:p>
            <a:pPr>
              <a:lnSpc>
                <a:spcPct val="150000"/>
              </a:lnSpc>
              <a:defRPr/>
            </a:pPr>
            <a:r>
              <a:rPr lang="he-IL" b="1" u="sng" dirty="0" smtClean="0">
                <a:solidFill>
                  <a:schemeClr val="accent3"/>
                </a:solidFill>
              </a:rPr>
              <a:t>ניצול יעיל של המים </a:t>
            </a:r>
            <a:r>
              <a:rPr lang="he-IL" dirty="0" smtClean="0">
                <a:solidFill>
                  <a:prstClr val="black"/>
                </a:solidFill>
              </a:rPr>
              <a:t>(שהם גורם מגביל בארץ) בחקלאות בעזרת:</a:t>
            </a:r>
          </a:p>
          <a:p>
            <a:pPr>
              <a:lnSpc>
                <a:spcPct val="150000"/>
              </a:lnSpc>
              <a:buFontTx/>
              <a:buBlip>
                <a:blip r:embed="rId2"/>
              </a:buBlip>
              <a:defRPr/>
            </a:pPr>
            <a:r>
              <a:rPr lang="he-IL" dirty="0" smtClean="0">
                <a:solidFill>
                  <a:prstClr val="black"/>
                </a:solidFill>
              </a:rPr>
              <a:t> שימוש בשיטות השקיה חסכוניות במים (כגון טפטפות).</a:t>
            </a:r>
          </a:p>
          <a:p>
            <a:pPr>
              <a:lnSpc>
                <a:spcPct val="150000"/>
              </a:lnSpc>
              <a:buFontTx/>
              <a:buBlip>
                <a:blip r:embed="rId2"/>
              </a:buBlip>
              <a:defRPr/>
            </a:pPr>
            <a:r>
              <a:rPr lang="he-IL" dirty="0">
                <a:solidFill>
                  <a:prstClr val="black"/>
                </a:solidFill>
              </a:rPr>
              <a:t> </a:t>
            </a:r>
            <a:r>
              <a:rPr lang="he-IL" dirty="0" smtClean="0">
                <a:solidFill>
                  <a:prstClr val="black"/>
                </a:solidFill>
              </a:rPr>
              <a:t>מחזור ושימוש חוזר במים באמצעות טיהור מי ביוב והפיכתם למי קולחין, שאפשר להשתמש </a:t>
            </a:r>
          </a:p>
          <a:p>
            <a:pPr>
              <a:lnSpc>
                <a:spcPct val="150000"/>
              </a:lnSpc>
              <a:defRPr/>
            </a:pPr>
            <a:r>
              <a:rPr lang="he-IL" dirty="0" smtClean="0">
                <a:solidFill>
                  <a:prstClr val="black"/>
                </a:solidFill>
              </a:rPr>
              <a:t>  בהם להשקיית גידולים חקלאיים.</a:t>
            </a:r>
          </a:p>
          <a:p>
            <a:pPr>
              <a:lnSpc>
                <a:spcPct val="150000"/>
              </a:lnSpc>
              <a:buFontTx/>
              <a:buBlip>
                <a:blip r:embed="rId2"/>
              </a:buBlip>
              <a:defRPr/>
            </a:pPr>
            <a:r>
              <a:rPr lang="he-IL" dirty="0" smtClean="0">
                <a:solidFill>
                  <a:prstClr val="black"/>
                </a:solidFill>
              </a:rPr>
              <a:t> שימוש במים מליחים לחקלאות.</a:t>
            </a:r>
          </a:p>
          <a:p>
            <a:pPr>
              <a:lnSpc>
                <a:spcPct val="150000"/>
              </a:lnSpc>
              <a:defRPr/>
            </a:pPr>
            <a:endParaRPr lang="he-IL" dirty="0">
              <a:solidFill>
                <a:prstClr val="black"/>
              </a:solidFill>
            </a:endParaRPr>
          </a:p>
          <a:p>
            <a:pPr lvl="0">
              <a:lnSpc>
                <a:spcPct val="150000"/>
              </a:lnSpc>
              <a:buBlip>
                <a:blip r:embed="rId2"/>
              </a:buBlip>
              <a:defRPr/>
            </a:pPr>
            <a:r>
              <a:rPr lang="he-IL" dirty="0" smtClean="0">
                <a:solidFill>
                  <a:prstClr val="black"/>
                </a:solidFill>
              </a:rPr>
              <a:t> </a:t>
            </a:r>
            <a:r>
              <a:rPr lang="he-IL" dirty="0">
                <a:solidFill>
                  <a:prstClr val="black"/>
                </a:solidFill>
              </a:rPr>
              <a:t>שימוש בתאורה מלאכותית להשפעה על תהליכים ביולוגיים: </a:t>
            </a:r>
            <a:r>
              <a:rPr lang="he-IL" dirty="0">
                <a:solidFill>
                  <a:schemeClr val="tx1"/>
                </a:solidFill>
              </a:rPr>
              <a:t>הגברת פוטוסינתזה, </a:t>
            </a:r>
            <a:r>
              <a:rPr lang="he-IL" dirty="0" smtClean="0">
                <a:solidFill>
                  <a:schemeClr val="tx1"/>
                </a:solidFill>
              </a:rPr>
              <a:t>שינוי  </a:t>
            </a:r>
          </a:p>
          <a:p>
            <a:pPr lvl="0">
              <a:lnSpc>
                <a:spcPct val="150000"/>
              </a:lnSpc>
              <a:defRPr/>
            </a:pPr>
            <a:r>
              <a:rPr lang="he-IL" dirty="0" smtClean="0">
                <a:solidFill>
                  <a:schemeClr val="tx1"/>
                </a:solidFill>
              </a:rPr>
              <a:t>  במועדי </a:t>
            </a:r>
            <a:r>
              <a:rPr lang="he-IL" dirty="0">
                <a:solidFill>
                  <a:schemeClr val="tx1"/>
                </a:solidFill>
              </a:rPr>
              <a:t>פריחה, הטלת ביצים.</a:t>
            </a:r>
          </a:p>
          <a:p>
            <a:pPr lvl="0">
              <a:lnSpc>
                <a:spcPct val="150000"/>
              </a:lnSpc>
              <a:buBlip>
                <a:blip r:embed="rId2"/>
              </a:buBlip>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המשך סיכום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43</a:t>
            </a:fld>
            <a:endParaRPr lang="he-IL" altLang="he-IL" sz="1100" dirty="0">
              <a:solidFill>
                <a:srgbClr val="BFBFBF"/>
              </a:solidFill>
            </a:endParaRPr>
          </a:p>
        </p:txBody>
      </p:sp>
    </p:spTree>
    <p:extLst>
      <p:ext uri="{BB962C8B-B14F-4D97-AF65-F5344CB8AC3E}">
        <p14:creationId xmlns:p14="http://schemas.microsoft.com/office/powerpoint/2010/main" val="202640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מונחים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44</a:t>
            </a:fld>
            <a:endParaRPr lang="he-IL" altLang="he-IL" sz="1100" dirty="0">
              <a:solidFill>
                <a:srgbClr val="BFBFBF"/>
              </a:solidFill>
            </a:endParaRPr>
          </a:p>
        </p:txBody>
      </p:sp>
      <p:sp>
        <p:nvSpPr>
          <p:cNvPr id="10" name="TextBox 9"/>
          <p:cNvSpPr txBox="1"/>
          <p:nvPr/>
        </p:nvSpPr>
        <p:spPr>
          <a:xfrm>
            <a:off x="323528" y="692696"/>
            <a:ext cx="8469313" cy="258532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smtClean="0">
                <a:solidFill>
                  <a:srgbClr val="1D4C72"/>
                </a:solidFill>
              </a:rPr>
              <a:t>מונחים (מתכנית הלימודים):</a:t>
            </a:r>
            <a:r>
              <a:rPr lang="he-IL" b="1" kern="0" dirty="0">
                <a:solidFill>
                  <a:srgbClr val="1D4C72"/>
                </a:solidFill>
              </a:rPr>
              <a:t> </a:t>
            </a:r>
            <a:endParaRPr lang="he-IL" b="1" kern="0" dirty="0" smtClean="0">
              <a:solidFill>
                <a:srgbClr val="1D4C72"/>
              </a:solidFill>
            </a:endParaRPr>
          </a:p>
          <a:p>
            <a:pPr fontAlgn="auto">
              <a:spcBef>
                <a:spcPts val="0"/>
              </a:spcBef>
              <a:spcAft>
                <a:spcPts val="0"/>
              </a:spcAft>
              <a:defRPr/>
            </a:pPr>
            <a:r>
              <a:rPr lang="he-IL" kern="0" dirty="0" smtClean="0">
                <a:solidFill>
                  <a:srgbClr val="1D4C72"/>
                </a:solidFill>
              </a:rPr>
              <a:t>מי קולחין </a:t>
            </a:r>
          </a:p>
          <a:p>
            <a:pPr fontAlgn="auto">
              <a:spcBef>
                <a:spcPts val="0"/>
              </a:spcBef>
              <a:spcAft>
                <a:spcPts val="0"/>
              </a:spcAft>
              <a:defRPr/>
            </a:pPr>
            <a:r>
              <a:rPr lang="he-IL" kern="0" dirty="0" smtClean="0">
                <a:solidFill>
                  <a:srgbClr val="1D4C72"/>
                </a:solidFill>
              </a:rPr>
              <a:t>מים מליחים </a:t>
            </a:r>
          </a:p>
          <a:p>
            <a:pPr fontAlgn="auto">
              <a:spcBef>
                <a:spcPts val="0"/>
              </a:spcBef>
              <a:spcAft>
                <a:spcPts val="0"/>
              </a:spcAft>
              <a:defRPr/>
            </a:pPr>
            <a:r>
              <a:rPr lang="he-IL" kern="0" dirty="0" smtClean="0">
                <a:solidFill>
                  <a:srgbClr val="1D4C72"/>
                </a:solidFill>
              </a:rPr>
              <a:t>מים שפירים </a:t>
            </a:r>
          </a:p>
          <a:p>
            <a:pPr fontAlgn="auto">
              <a:spcBef>
                <a:spcPts val="0"/>
              </a:spcBef>
              <a:spcAft>
                <a:spcPts val="0"/>
              </a:spcAft>
              <a:defRPr/>
            </a:pPr>
            <a:r>
              <a:rPr lang="he-IL" kern="0" dirty="0" smtClean="0">
                <a:solidFill>
                  <a:srgbClr val="1D4C72"/>
                </a:solidFill>
              </a:rPr>
              <a:t>קומפוסט </a:t>
            </a:r>
          </a:p>
          <a:p>
            <a:pPr fontAlgn="auto">
              <a:spcBef>
                <a:spcPts val="0"/>
              </a:spcBef>
              <a:spcAft>
                <a:spcPts val="0"/>
              </a:spcAft>
              <a:defRPr/>
            </a:pPr>
            <a:r>
              <a:rPr lang="he-IL" kern="0" dirty="0" smtClean="0">
                <a:solidFill>
                  <a:srgbClr val="1D4C72"/>
                </a:solidFill>
              </a:rPr>
              <a:t>הדברה כימית </a:t>
            </a:r>
          </a:p>
          <a:p>
            <a:pPr fontAlgn="auto">
              <a:spcBef>
                <a:spcPts val="0"/>
              </a:spcBef>
              <a:spcAft>
                <a:spcPts val="0"/>
              </a:spcAft>
              <a:defRPr/>
            </a:pPr>
            <a:r>
              <a:rPr lang="he-IL" kern="0" dirty="0" smtClean="0">
                <a:solidFill>
                  <a:srgbClr val="1D4C72"/>
                </a:solidFill>
              </a:rPr>
              <a:t>הדברה ביולוגית</a:t>
            </a:r>
          </a:p>
          <a:p>
            <a:pPr fontAlgn="auto">
              <a:spcBef>
                <a:spcPts val="0"/>
              </a:spcBef>
              <a:spcAft>
                <a:spcPts val="0"/>
              </a:spcAft>
              <a:defRPr/>
            </a:pPr>
            <a:r>
              <a:rPr lang="he-IL" kern="0" dirty="0" smtClean="0">
                <a:solidFill>
                  <a:srgbClr val="1D4C72"/>
                </a:solidFill>
              </a:rPr>
              <a:t> דישון </a:t>
            </a:r>
          </a:p>
          <a:p>
            <a:pPr fontAlgn="auto">
              <a:spcBef>
                <a:spcPts val="0"/>
              </a:spcBef>
              <a:spcAft>
                <a:spcPts val="0"/>
              </a:spcAft>
              <a:defRPr/>
            </a:pPr>
            <a:r>
              <a:rPr lang="he-IL" kern="0" dirty="0" smtClean="0">
                <a:solidFill>
                  <a:schemeClr val="tx2"/>
                </a:solidFill>
              </a:rPr>
              <a:t>חקלאות </a:t>
            </a:r>
            <a:r>
              <a:rPr lang="he-IL" kern="0" dirty="0" err="1" smtClean="0">
                <a:solidFill>
                  <a:schemeClr val="tx2"/>
                </a:solidFill>
              </a:rPr>
              <a:t>בת</a:t>
            </a:r>
            <a:r>
              <a:rPr lang="he-IL" kern="0" dirty="0" err="1" smtClean="0">
                <a:solidFill>
                  <a:schemeClr val="tx2"/>
                </a:solidFill>
                <a:latin typeface="Arial"/>
                <a:cs typeface="Arial"/>
              </a:rPr>
              <a:t>־</a:t>
            </a:r>
            <a:r>
              <a:rPr lang="he-IL" kern="0" dirty="0" err="1" smtClean="0">
                <a:solidFill>
                  <a:schemeClr val="tx2"/>
                </a:solidFill>
              </a:rPr>
              <a:t>קיימה</a:t>
            </a:r>
            <a:endParaRPr lang="he-IL" kern="0" dirty="0">
              <a:solidFill>
                <a:schemeClr val="tx2"/>
              </a:solidFill>
            </a:endParaRPr>
          </a:p>
        </p:txBody>
      </p:sp>
    </p:spTree>
    <p:extLst>
      <p:ext uri="{BB962C8B-B14F-4D97-AF65-F5344CB8AC3E}">
        <p14:creationId xmlns:p14="http://schemas.microsoft.com/office/powerpoint/2010/main" val="153864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a:t>
            </a:fld>
            <a:endParaRPr lang="he-IL" altLang="he-IL" sz="1100" kern="0" dirty="0">
              <a:solidFill>
                <a:srgbClr val="BFBFBF"/>
              </a:solidFill>
            </a:endParaRPr>
          </a:p>
        </p:txBody>
      </p:sp>
      <p:sp>
        <p:nvSpPr>
          <p:cNvPr id="8" name="מלבן 7"/>
          <p:cNvSpPr/>
          <p:nvPr/>
        </p:nvSpPr>
        <p:spPr>
          <a:xfrm>
            <a:off x="950268" y="4550931"/>
            <a:ext cx="4917876" cy="246221"/>
          </a:xfrm>
          <a:prstGeom prst="rect">
            <a:avLst/>
          </a:prstGeom>
        </p:spPr>
        <p:txBody>
          <a:bodyPr wrap="square">
            <a:spAutoFit/>
          </a:bodyPr>
          <a:lstStyle/>
          <a:p>
            <a:pPr algn="l"/>
            <a:r>
              <a:rPr lang="en-US" sz="1000" dirty="0">
                <a:solidFill>
                  <a:prstClr val="black"/>
                </a:solidFill>
                <a:latin typeface="Verdana"/>
              </a:rPr>
              <a:t>Dr. Dolores W. </a:t>
            </a:r>
            <a:r>
              <a:rPr lang="en-US" sz="1000" dirty="0" smtClean="0">
                <a:solidFill>
                  <a:prstClr val="black"/>
                </a:solidFill>
                <a:latin typeface="Verdana"/>
              </a:rPr>
              <a:t>Mornhinweg</a:t>
            </a:r>
            <a:r>
              <a:rPr lang="en-US" sz="1000" b="1" dirty="0" smtClean="0">
                <a:solidFill>
                  <a:prstClr val="black"/>
                </a:solidFill>
                <a:latin typeface="Verdana"/>
              </a:rPr>
              <a:t> /</a:t>
            </a:r>
            <a:r>
              <a:rPr lang="en-US" sz="1000" dirty="0" smtClean="0">
                <a:solidFill>
                  <a:prstClr val="black"/>
                </a:solidFill>
                <a:latin typeface="Verdana"/>
              </a:rPr>
              <a:t>USDA-ARS</a:t>
            </a:r>
            <a:endParaRPr lang="he-IL" sz="1000" dirty="0">
              <a:solidFill>
                <a:prstClr val="black"/>
              </a:solidFill>
            </a:endParaRPr>
          </a:p>
        </p:txBody>
      </p:sp>
      <p:sp>
        <p:nvSpPr>
          <p:cNvPr id="12" name="מלבן 11"/>
          <p:cNvSpPr/>
          <p:nvPr/>
        </p:nvSpPr>
        <p:spPr>
          <a:xfrm>
            <a:off x="395536" y="548680"/>
            <a:ext cx="8409142" cy="2031325"/>
          </a:xfrm>
          <a:prstGeom prst="rect">
            <a:avLst/>
          </a:prstGeom>
        </p:spPr>
        <p:txBody>
          <a:bodyPr wrap="square">
            <a:spAutoFit/>
          </a:bodyPr>
          <a:lstStyle/>
          <a:p>
            <a:r>
              <a:rPr lang="he-IL" dirty="0" smtClean="0">
                <a:solidFill>
                  <a:prstClr val="black"/>
                </a:solidFill>
              </a:rPr>
              <a:t>שדה בר מתאפיין במגוון מינים עשיר לעומת שדות חקלאיים שגדל בהם מין אחד בלבד. </a:t>
            </a:r>
          </a:p>
          <a:p>
            <a:r>
              <a:rPr lang="he-IL" dirty="0" smtClean="0">
                <a:solidFill>
                  <a:prstClr val="black"/>
                </a:solidFill>
              </a:rPr>
              <a:t>כאשר האדם הופך שדה בר לשדה חקלאי,</a:t>
            </a:r>
            <a:r>
              <a:rPr lang="he-IL" dirty="0">
                <a:solidFill>
                  <a:prstClr val="black"/>
                </a:solidFill>
              </a:rPr>
              <a:t> </a:t>
            </a:r>
            <a:r>
              <a:rPr lang="he-IL" dirty="0" smtClean="0">
                <a:solidFill>
                  <a:prstClr val="black"/>
                </a:solidFill>
              </a:rPr>
              <a:t>נכחד גם כל מגוון בעלי החיים הצמחונים שניזונו ממיני הצמחים השונים, ובעלי החיים הטורפים שניזונו מבעלי חיים אלו.</a:t>
            </a:r>
          </a:p>
          <a:p>
            <a:r>
              <a:rPr lang="he-IL" dirty="0" smtClean="0">
                <a:solidFill>
                  <a:prstClr val="black"/>
                </a:solidFill>
              </a:rPr>
              <a:t>מנגד, אוכלוסיית בעל החיים הניזון מהגידול החקלאי גדלה ללא וויסות כי עומדת לרשותה כמות מזון עצומה, והוא הופך למזיק, ולכן החקלאי נאלץ להשתמש בחומרי הדברה, הפוגעים בסביבה.</a:t>
            </a:r>
          </a:p>
          <a:p>
            <a:r>
              <a:rPr lang="he-IL" dirty="0" smtClean="0">
                <a:solidFill>
                  <a:prstClr val="black"/>
                </a:solidFill>
              </a:rPr>
              <a:t>כמו כן, החקלאי משתמש בחומרי דשן כדי להגדיל את היבול. עודפי דשנים מזהמים את מי התהום ומקווי המים.</a:t>
            </a:r>
            <a:endParaRPr lang="he-IL" dirty="0">
              <a:solidFill>
                <a:prstClr val="black"/>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708920"/>
            <a:ext cx="3995936" cy="384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932040" y="6559460"/>
            <a:ext cx="1939954" cy="253916"/>
          </a:xfrm>
          <a:prstGeom prst="rect">
            <a:avLst/>
          </a:prstGeom>
        </p:spPr>
        <p:txBody>
          <a:bodyPr wrap="none">
            <a:spAutoFit/>
          </a:bodyPr>
          <a:lstStyle/>
          <a:p>
            <a:pPr>
              <a:spcAft>
                <a:spcPts val="0"/>
              </a:spcAft>
            </a:pPr>
            <a:r>
              <a:rPr lang="en-US" sz="1050" dirty="0">
                <a:latin typeface="Arial"/>
                <a:ea typeface="Calibri"/>
              </a:rPr>
              <a:t>Marina Grau</a:t>
            </a:r>
            <a:r>
              <a:rPr lang="en-US" sz="1050" dirty="0">
                <a:latin typeface="Calibri"/>
                <a:ea typeface="Calibri"/>
              </a:rPr>
              <a:t>\shutterstock.com</a:t>
            </a:r>
            <a:endParaRPr lang="en-US" sz="1050" dirty="0">
              <a:effectLst/>
              <a:latin typeface="Calibri"/>
              <a:ea typeface="Calibri"/>
            </a:endParaRPr>
          </a:p>
        </p:txBody>
      </p:sp>
      <p:sp>
        <p:nvSpPr>
          <p:cNvPr id="16" name="מלבן 15"/>
          <p:cNvSpPr/>
          <p:nvPr/>
        </p:nvSpPr>
        <p:spPr>
          <a:xfrm>
            <a:off x="1003289" y="6631468"/>
            <a:ext cx="904415" cy="253916"/>
          </a:xfrm>
          <a:prstGeom prst="rect">
            <a:avLst/>
          </a:prstGeom>
        </p:spPr>
        <p:txBody>
          <a:bodyPr wrap="none">
            <a:spAutoFit/>
          </a:bodyPr>
          <a:lstStyle/>
          <a:p>
            <a:pPr>
              <a:spcAft>
                <a:spcPts val="0"/>
              </a:spcAft>
            </a:pPr>
            <a:r>
              <a:rPr lang="he-IL" sz="1050" dirty="0" smtClean="0">
                <a:latin typeface="Arial"/>
                <a:ea typeface="Calibri"/>
              </a:rPr>
              <a:t>ד"ר נורית קינן</a:t>
            </a:r>
            <a:endParaRPr lang="en-US" sz="1050" dirty="0">
              <a:effectLst/>
              <a:latin typeface="Calibri"/>
              <a:ea typeface="Calibri"/>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9" y="4792426"/>
            <a:ext cx="3708964" cy="187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99" y="2541852"/>
            <a:ext cx="3701285" cy="203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38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7" name="TextBox 6"/>
          <p:cNvSpPr txBox="1"/>
          <p:nvPr/>
        </p:nvSpPr>
        <p:spPr>
          <a:xfrm>
            <a:off x="357188" y="608881"/>
            <a:ext cx="8286750" cy="433228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smtClean="0">
                <a:solidFill>
                  <a:prstClr val="black"/>
                </a:solidFill>
              </a:rPr>
              <a:t>לנוכח </a:t>
            </a:r>
            <a:r>
              <a:rPr lang="he-IL" dirty="0">
                <a:solidFill>
                  <a:prstClr val="black"/>
                </a:solidFill>
              </a:rPr>
              <a:t>העלייה התלולה במספר בני האדם בעולם והצורך לספק להם מזון, יש צורך בנקיטת פעולות להגדלת הייצור החקלאי. בשיעור נדון בפעולות הבאות (על פי תכנית הלימודים</a:t>
            </a:r>
            <a:r>
              <a:rPr lang="he-IL" dirty="0" smtClean="0">
                <a:solidFill>
                  <a:prstClr val="black"/>
                </a:solidFill>
              </a:rPr>
              <a:t>):</a:t>
            </a:r>
            <a:endParaRPr lang="he-IL" dirty="0">
              <a:solidFill>
                <a:prstClr val="black"/>
              </a:solidFill>
            </a:endParaRPr>
          </a:p>
          <a:p>
            <a:pPr>
              <a:defRPr/>
            </a:pPr>
            <a:endParaRPr lang="he-IL" dirty="0">
              <a:solidFill>
                <a:prstClr val="black"/>
              </a:solidFill>
            </a:endParaRPr>
          </a:p>
          <a:p>
            <a:pPr>
              <a:defRPr/>
            </a:pPr>
            <a:r>
              <a:rPr lang="he-IL" dirty="0">
                <a:solidFill>
                  <a:srgbClr val="FF6600"/>
                </a:solidFill>
              </a:rPr>
              <a:t>א. דישון</a:t>
            </a:r>
          </a:p>
          <a:p>
            <a:pPr>
              <a:defRPr/>
            </a:pPr>
            <a:r>
              <a:rPr lang="he-IL" dirty="0">
                <a:solidFill>
                  <a:srgbClr val="FF6600"/>
                </a:solidFill>
              </a:rPr>
              <a:t>ב. הדברה כימית וביולוגית</a:t>
            </a:r>
          </a:p>
          <a:p>
            <a:pPr>
              <a:defRPr/>
            </a:pPr>
            <a:endParaRPr lang="he-IL" dirty="0">
              <a:solidFill>
                <a:srgbClr val="FF6600"/>
              </a:solidFill>
            </a:endParaRPr>
          </a:p>
          <a:p>
            <a:pPr>
              <a:defRPr/>
            </a:pPr>
            <a:r>
              <a:rPr lang="he-IL" dirty="0">
                <a:solidFill>
                  <a:srgbClr val="FF6600"/>
                </a:solidFill>
              </a:rPr>
              <a:t>ג. שימוש במים להשקיה</a:t>
            </a:r>
          </a:p>
          <a:p>
            <a:pPr>
              <a:defRPr/>
            </a:pPr>
            <a:r>
              <a:rPr lang="he-IL" dirty="0">
                <a:solidFill>
                  <a:srgbClr val="FF6600"/>
                </a:solidFill>
              </a:rPr>
              <a:t>ד. שימוש בתאורה מלאכותית להשפעה על תהליכים ביולוגיים</a:t>
            </a:r>
          </a:p>
          <a:p>
            <a:pPr>
              <a:defRPr/>
            </a:pPr>
            <a:endParaRPr lang="he-IL" dirty="0">
              <a:solidFill>
                <a:srgbClr val="FF6600"/>
              </a:solidFill>
            </a:endParaRPr>
          </a:p>
          <a:p>
            <a:pPr>
              <a:defRPr/>
            </a:pPr>
            <a:endParaRPr lang="he-IL" dirty="0">
              <a:solidFill>
                <a:srgbClr val="FF6600"/>
              </a:solidFill>
            </a:endParaRPr>
          </a:p>
          <a:p>
            <a:pPr>
              <a:defRPr/>
            </a:pPr>
            <a:endParaRPr lang="he-IL" dirty="0">
              <a:solidFill>
                <a:srgbClr val="FF6600"/>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3" name="סוגר מסולסל שמאלי 2"/>
          <p:cNvSpPr/>
          <p:nvPr/>
        </p:nvSpPr>
        <p:spPr>
          <a:xfrm>
            <a:off x="2942940" y="2370137"/>
            <a:ext cx="290512" cy="642937"/>
          </a:xfrm>
          <a:prstGeom prst="leftBrace">
            <a:avLst>
              <a:gd name="adj1" fmla="val 8333"/>
              <a:gd name="adj2" fmla="val 50000"/>
            </a:avLst>
          </a:prstGeom>
          <a:ln w="19050">
            <a:solidFill>
              <a:srgbClr val="1D4C7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9" name="TextBox 18"/>
          <p:cNvSpPr txBox="1"/>
          <p:nvPr/>
        </p:nvSpPr>
        <p:spPr>
          <a:xfrm>
            <a:off x="215900" y="2370137"/>
            <a:ext cx="2540000" cy="720725"/>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solidFill>
                  <a:prstClr val="black"/>
                </a:solidFill>
              </a:rPr>
              <a:t>נדון בנושאים אלו ברמה </a:t>
            </a:r>
          </a:p>
          <a:p>
            <a:pPr algn="just">
              <a:defRPr/>
            </a:pPr>
            <a:r>
              <a:rPr lang="he-IL" dirty="0">
                <a:solidFill>
                  <a:prstClr val="black"/>
                </a:solidFill>
              </a:rPr>
              <a:t>העקרונית בלבד*</a:t>
            </a:r>
          </a:p>
          <a:p>
            <a:pPr algn="just">
              <a:defRPr/>
            </a:pPr>
            <a:endParaRPr lang="he-IL" dirty="0">
              <a:solidFill>
                <a:prstClr val="black"/>
              </a:solidFill>
            </a:endParaRPr>
          </a:p>
          <a:p>
            <a:pPr algn="just">
              <a:defRPr/>
            </a:pPr>
            <a:endParaRPr lang="he-IL" dirty="0">
              <a:solidFill>
                <a:prstClr val="black"/>
              </a:solidFill>
            </a:endParaRPr>
          </a:p>
        </p:txBody>
      </p:sp>
      <p:sp>
        <p:nvSpPr>
          <p:cNvPr id="21" name="TextBox 20"/>
          <p:cNvSpPr txBox="1"/>
          <p:nvPr/>
        </p:nvSpPr>
        <p:spPr>
          <a:xfrm>
            <a:off x="357188" y="6020643"/>
            <a:ext cx="8286750" cy="720725"/>
          </a:xfrm>
          <a:prstGeom prst="rect">
            <a:avLst/>
          </a:prstGeom>
          <a:noFill/>
          <a:ln w="22225">
            <a:noFill/>
          </a:ln>
          <a:effectLst>
            <a:outerShdw sx="101000" sy="101000" algn="ctr" rotWithShape="0">
              <a:schemeClr val="bg1">
                <a:lumMod val="75000"/>
              </a:schemeClr>
            </a:outerShdw>
          </a:effectLst>
        </p:spPr>
        <p:txBody>
          <a:bodyPr/>
          <a:lstStyle/>
          <a:p>
            <a:pPr>
              <a:defRPr/>
            </a:pPr>
            <a:r>
              <a:rPr lang="he-IL" sz="1600" dirty="0">
                <a:solidFill>
                  <a:prstClr val="black"/>
                </a:solidFill>
              </a:rPr>
              <a:t>* מידע נוסף על נושאים אלו ועל נושאים אחרים הקשורים לחקלאות שאינם נכללים בסילבוס, תוכלו למצוא בספר הלימוד בפרק החקלאות, עמ' </a:t>
            </a:r>
            <a:r>
              <a:rPr lang="he-IL" sz="1600" dirty="0" smtClean="0">
                <a:solidFill>
                  <a:prstClr val="black"/>
                </a:solidFill>
              </a:rPr>
              <a:t>164-151.</a:t>
            </a:r>
            <a:endParaRPr lang="he-IL" sz="1600" dirty="0">
              <a:solidFill>
                <a:prstClr val="black"/>
              </a:solidFill>
            </a:endParaRPr>
          </a:p>
          <a:p>
            <a:pPr>
              <a:defRPr/>
            </a:pPr>
            <a:endParaRPr lang="he-IL" sz="1600" dirty="0">
              <a:solidFill>
                <a:prstClr val="black"/>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6</a:t>
            </a:fld>
            <a:endParaRPr lang="he-IL" altLang="he-IL" sz="1100" kern="0" dirty="0">
              <a:solidFill>
                <a:srgbClr val="BFBFBF"/>
              </a:solidFill>
            </a:endParaRPr>
          </a:p>
        </p:txBody>
      </p:sp>
    </p:spTree>
    <p:extLst>
      <p:ext uri="{BB962C8B-B14F-4D97-AF65-F5344CB8AC3E}">
        <p14:creationId xmlns:p14="http://schemas.microsoft.com/office/powerpoint/2010/main" val="281960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דישון: מעורבות האדם במִחזור החומרים בטבע</a:t>
            </a:r>
            <a:endParaRPr lang="he-IL" sz="1800" dirty="0" smtClean="0"/>
          </a:p>
        </p:txBody>
      </p:sp>
      <p:sp>
        <p:nvSpPr>
          <p:cNvPr id="7" name="TextBox 6"/>
          <p:cNvSpPr txBox="1"/>
          <p:nvPr/>
        </p:nvSpPr>
        <p:spPr>
          <a:xfrm>
            <a:off x="400050" y="569913"/>
            <a:ext cx="8229600" cy="207327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chemeClr val="accent3"/>
                </a:solidFill>
              </a:rPr>
              <a:t>דישון הוא הוספת חומרי הזנה לקרקע: חומרים אנאורגניים מסיסים במים או חומרים אורגניים</a:t>
            </a:r>
            <a:r>
              <a:rPr lang="he-IL" dirty="0">
                <a:solidFill>
                  <a:prstClr val="black"/>
                </a:solidFill>
              </a:rPr>
              <a:t>.</a:t>
            </a:r>
          </a:p>
          <a:p>
            <a:pPr>
              <a:defRPr/>
            </a:pPr>
            <a:r>
              <a:rPr lang="he-IL" dirty="0">
                <a:solidFill>
                  <a:prstClr val="black"/>
                </a:solidFill>
              </a:rPr>
              <a:t>הדישון גורם להגדלת היבול. עלייה בכמות היבול היא צורך חיוני לנוכח גידול הדרישה למזון </a:t>
            </a:r>
            <a:r>
              <a:rPr lang="he-IL" dirty="0"/>
              <a:t>בעקבות העלייה הגדולה במספר תושבי כדור הארץ. ואולם בצד התועלת הרבה, בשימוש בדשנים יש גם נזק.</a:t>
            </a:r>
          </a:p>
          <a:p>
            <a:pPr lvl="0">
              <a:defRPr/>
            </a:pPr>
            <a:r>
              <a:rPr lang="he-IL" dirty="0"/>
              <a:t>עודפי דשנים אנאורגניים נשטפים למי התהום ולמאגרי מים אחרים (המנוצלים כמי שתייה), עקב כך נפגעת איכות המים ונגרם נזק לבריאות האדם. עודפי דשנים המגיעים לאגמים גורמים נזקים אקולוגיים, שיפורטו בהמשך</a:t>
            </a:r>
            <a:r>
              <a:rPr lang="he-IL" dirty="0" smtClean="0"/>
              <a:t>. </a:t>
            </a:r>
          </a:p>
          <a:p>
            <a:pPr lvl="0">
              <a:defRPr/>
            </a:pPr>
            <a:r>
              <a:rPr lang="he-IL" dirty="0" smtClean="0">
                <a:solidFill>
                  <a:prstClr val="black"/>
                </a:solidFill>
              </a:rPr>
              <a:t>במקרים </a:t>
            </a:r>
            <a:r>
              <a:rPr lang="he-IL" dirty="0">
                <a:solidFill>
                  <a:prstClr val="black"/>
                </a:solidFill>
              </a:rPr>
              <a:t>רבים גם תהליך ייצור הדשנים אינו ידידותי לסביבה.</a:t>
            </a:r>
          </a:p>
          <a:p>
            <a:pPr>
              <a:defRPr/>
            </a:pPr>
            <a:endParaRPr lang="he-IL" dirty="0"/>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1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48431" y="6408932"/>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4" name="קבוצה 3"/>
          <p:cNvGrpSpPr/>
          <p:nvPr/>
        </p:nvGrpSpPr>
        <p:grpSpPr>
          <a:xfrm>
            <a:off x="215900" y="3356992"/>
            <a:ext cx="8748588" cy="3079752"/>
            <a:chOff x="215900" y="3656011"/>
            <a:chExt cx="8748588" cy="3079752"/>
          </a:xfrm>
        </p:grpSpPr>
        <p:sp>
          <p:nvSpPr>
            <p:cNvPr id="23" name="חץ ימינה 22"/>
            <p:cNvSpPr/>
            <p:nvPr/>
          </p:nvSpPr>
          <p:spPr bwMode="auto">
            <a:xfrm rot="10800000">
              <a:off x="1691680" y="5173663"/>
              <a:ext cx="4966295" cy="635000"/>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חץ ימינה 21"/>
            <p:cNvSpPr/>
            <p:nvPr/>
          </p:nvSpPr>
          <p:spPr bwMode="auto">
            <a:xfrm rot="10800000">
              <a:off x="1571625" y="4110831"/>
              <a:ext cx="1428750" cy="635000"/>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55302" name="קבוצה 12"/>
            <p:cNvGrpSpPr>
              <a:grpSpLocks/>
            </p:cNvGrpSpPr>
            <p:nvPr/>
          </p:nvGrpSpPr>
          <p:grpSpPr bwMode="auto">
            <a:xfrm>
              <a:off x="400050" y="3656011"/>
              <a:ext cx="8492430" cy="2220913"/>
              <a:chOff x="-110118" y="3655786"/>
              <a:chExt cx="8491824" cy="2221485"/>
            </a:xfrm>
          </p:grpSpPr>
          <p:sp>
            <p:nvSpPr>
              <p:cNvPr id="10" name="TextBox 9"/>
              <p:cNvSpPr txBox="1"/>
              <p:nvPr/>
            </p:nvSpPr>
            <p:spPr>
              <a:xfrm>
                <a:off x="2431611" y="4084523"/>
                <a:ext cx="1269909" cy="619284"/>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b="1" dirty="0">
                    <a:solidFill>
                      <a:schemeClr val="bg2">
                        <a:lumMod val="50000"/>
                      </a:schemeClr>
                    </a:solidFill>
                  </a:rPr>
                  <a:t>חומרים </a:t>
                </a:r>
              </a:p>
              <a:p>
                <a:pPr algn="ctr">
                  <a:defRPr/>
                </a:pPr>
                <a:r>
                  <a:rPr lang="he-IL" b="1" dirty="0">
                    <a:solidFill>
                      <a:schemeClr val="bg2">
                        <a:lumMod val="50000"/>
                      </a:schemeClr>
                    </a:solidFill>
                  </a:rPr>
                  <a:t>אנאורגניים</a:t>
                </a:r>
              </a:p>
            </p:txBody>
          </p:sp>
          <p:sp>
            <p:nvSpPr>
              <p:cNvPr id="11" name="TextBox 10"/>
              <p:cNvSpPr txBox="1"/>
              <p:nvPr/>
            </p:nvSpPr>
            <p:spPr>
              <a:xfrm>
                <a:off x="6375249" y="3655786"/>
                <a:ext cx="2006457" cy="1545036"/>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solidFill>
                      <a:prstClr val="black"/>
                    </a:solidFill>
                  </a:rPr>
                  <a:t>הדשנים הם</a:t>
                </a:r>
                <a:r>
                  <a:rPr lang="he-IL" dirty="0" smtClean="0">
                    <a:solidFill>
                      <a:prstClr val="black"/>
                    </a:solidFill>
                  </a:rPr>
                  <a:t>:</a:t>
                </a:r>
              </a:p>
              <a:p>
                <a:pPr algn="just">
                  <a:defRPr/>
                </a:pPr>
                <a:endParaRPr lang="he-IL" dirty="0">
                  <a:solidFill>
                    <a:prstClr val="black"/>
                  </a:solidFill>
                </a:endParaRPr>
              </a:p>
              <a:p>
                <a:pPr algn="just">
                  <a:defRPr/>
                </a:pPr>
                <a:r>
                  <a:rPr lang="he-IL" b="1" dirty="0">
                    <a:solidFill>
                      <a:srgbClr val="993300"/>
                    </a:solidFill>
                  </a:rPr>
                  <a:t>חומרים אורגניים*</a:t>
                </a:r>
              </a:p>
              <a:p>
                <a:pPr algn="just">
                  <a:defRPr/>
                </a:pPr>
                <a:endParaRPr lang="he-IL" dirty="0">
                  <a:solidFill>
                    <a:prstClr val="black"/>
                  </a:solidFill>
                </a:endParaRPr>
              </a:p>
              <a:p>
                <a:pPr algn="just">
                  <a:defRPr/>
                </a:pPr>
                <a:r>
                  <a:rPr lang="he-IL" dirty="0">
                    <a:solidFill>
                      <a:prstClr val="black"/>
                    </a:solidFill>
                  </a:rPr>
                  <a:t>       </a:t>
                </a:r>
                <a:r>
                  <a:rPr lang="he-IL" b="1" dirty="0">
                    <a:solidFill>
                      <a:prstClr val="black"/>
                    </a:solidFill>
                  </a:rPr>
                  <a:t>או</a:t>
                </a:r>
              </a:p>
              <a:p>
                <a:pPr algn="just">
                  <a:defRPr/>
                </a:pPr>
                <a:endParaRPr lang="he-IL" dirty="0">
                  <a:solidFill>
                    <a:prstClr val="black"/>
                  </a:solidFill>
                </a:endParaRPr>
              </a:p>
              <a:p>
                <a:pPr algn="just">
                  <a:defRPr/>
                </a:pPr>
                <a:r>
                  <a:rPr lang="he-IL" b="1" dirty="0">
                    <a:solidFill>
                      <a:schemeClr val="bg2">
                        <a:lumMod val="50000"/>
                      </a:schemeClr>
                    </a:solidFill>
                  </a:rPr>
                  <a:t>חומרים </a:t>
                </a:r>
                <a:r>
                  <a:rPr lang="he-IL" b="1" dirty="0" smtClean="0">
                    <a:solidFill>
                      <a:schemeClr val="bg2">
                        <a:lumMod val="50000"/>
                      </a:schemeClr>
                    </a:solidFill>
                  </a:rPr>
                  <a:t>אנאורגניים</a:t>
                </a:r>
              </a:p>
              <a:p>
                <a:pPr algn="just">
                  <a:defRPr/>
                </a:pPr>
                <a:r>
                  <a:rPr lang="he-IL" b="1" dirty="0" smtClean="0">
                    <a:solidFill>
                      <a:schemeClr val="bg2">
                        <a:lumMod val="50000"/>
                      </a:schemeClr>
                    </a:solidFill>
                  </a:rPr>
                  <a:t>(אי-אורגניים)</a:t>
                </a:r>
                <a:endParaRPr lang="he-IL" b="1" dirty="0">
                  <a:solidFill>
                    <a:schemeClr val="bg2">
                      <a:lumMod val="50000"/>
                    </a:schemeClr>
                  </a:solidFill>
                </a:endParaRPr>
              </a:p>
            </p:txBody>
          </p:sp>
          <p:sp>
            <p:nvSpPr>
              <p:cNvPr id="2" name="חץ ימינה 1"/>
              <p:cNvSpPr/>
              <p:nvPr/>
            </p:nvSpPr>
            <p:spPr>
              <a:xfrm rot="10800000">
                <a:off x="3663002" y="4076955"/>
                <a:ext cx="2990636" cy="635163"/>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a:xfrm>
                <a:off x="3594743" y="4213143"/>
                <a:ext cx="3058895" cy="430324"/>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מפורקים על ידי המפרקים בקרקע ל-</a:t>
                </a:r>
              </a:p>
            </p:txBody>
          </p:sp>
          <p:sp>
            <p:nvSpPr>
              <p:cNvPr id="16" name="TextBox 15"/>
              <p:cNvSpPr txBox="1"/>
              <p:nvPr/>
            </p:nvSpPr>
            <p:spPr>
              <a:xfrm>
                <a:off x="-110118" y="4216318"/>
                <a:ext cx="1171491" cy="1660953"/>
              </a:xfrm>
              <a:prstGeom prst="rect">
                <a:avLst/>
              </a:prstGeom>
              <a:solidFill>
                <a:schemeClr val="accent5"/>
              </a:solidFill>
              <a:ln w="22225">
                <a:noFill/>
              </a:ln>
              <a:effectLst>
                <a:outerShdw sx="101000" sy="101000" algn="ctr" rotWithShape="0">
                  <a:schemeClr val="bg1">
                    <a:lumMod val="75000"/>
                  </a:schemeClr>
                </a:outerShdw>
              </a:effectLst>
            </p:spPr>
            <p:txBody>
              <a:bodyPr/>
              <a:lstStyle/>
              <a:p>
                <a:pPr algn="just">
                  <a:defRPr/>
                </a:pPr>
                <a:endParaRPr lang="he-IL" dirty="0">
                  <a:solidFill>
                    <a:prstClr val="black"/>
                  </a:solidFill>
                </a:endParaRPr>
              </a:p>
              <a:p>
                <a:pPr algn="just">
                  <a:defRPr/>
                </a:pPr>
                <a:r>
                  <a:rPr lang="he-IL" dirty="0">
                    <a:solidFill>
                      <a:prstClr val="black"/>
                    </a:solidFill>
                  </a:rPr>
                  <a:t> </a:t>
                </a:r>
              </a:p>
              <a:p>
                <a:pPr algn="just">
                  <a:defRPr/>
                </a:pPr>
                <a:r>
                  <a:rPr lang="he-IL" dirty="0">
                    <a:solidFill>
                      <a:prstClr val="black"/>
                    </a:solidFill>
                  </a:rPr>
                  <a:t> </a:t>
                </a:r>
                <a:r>
                  <a:rPr lang="he-IL" b="1" dirty="0">
                    <a:solidFill>
                      <a:prstClr val="black"/>
                    </a:solidFill>
                  </a:rPr>
                  <a:t>הצמחים</a:t>
                </a:r>
              </a:p>
            </p:txBody>
          </p:sp>
          <p:sp>
            <p:nvSpPr>
              <p:cNvPr id="17" name="TextBox 16"/>
              <p:cNvSpPr txBox="1"/>
              <p:nvPr/>
            </p:nvSpPr>
            <p:spPr>
              <a:xfrm>
                <a:off x="2117457" y="5362888"/>
                <a:ext cx="2706023" cy="309642"/>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נקלטים </a:t>
                </a:r>
                <a:r>
                  <a:rPr lang="he-IL" sz="1400" b="1" dirty="0" smtClean="0">
                    <a:solidFill>
                      <a:prstClr val="black"/>
                    </a:solidFill>
                  </a:rPr>
                  <a:t>ישירות על </a:t>
                </a:r>
                <a:r>
                  <a:rPr lang="he-IL" sz="1400" b="1" dirty="0">
                    <a:solidFill>
                      <a:prstClr val="black"/>
                    </a:solidFill>
                  </a:rPr>
                  <a:t>ידי</a:t>
                </a:r>
              </a:p>
            </p:txBody>
          </p:sp>
          <p:sp>
            <p:nvSpPr>
              <p:cNvPr id="18" name="TextBox 17"/>
              <p:cNvSpPr txBox="1"/>
              <p:nvPr/>
            </p:nvSpPr>
            <p:spPr>
              <a:xfrm>
                <a:off x="1061373" y="4273532"/>
                <a:ext cx="1428648" cy="390626"/>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הנקלטים על ידי</a:t>
                </a:r>
              </a:p>
            </p:txBody>
          </p:sp>
        </p:grpSp>
        <p:sp>
          <p:nvSpPr>
            <p:cNvPr id="20" name="TextBox 19"/>
            <p:cNvSpPr txBox="1"/>
            <p:nvPr/>
          </p:nvSpPr>
          <p:spPr>
            <a:xfrm>
              <a:off x="4005263" y="6308725"/>
              <a:ext cx="4624387" cy="427038"/>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600" dirty="0">
                  <a:solidFill>
                    <a:prstClr val="black"/>
                  </a:solidFill>
                </a:rPr>
                <a:t>* זבל אורגני או </a:t>
              </a:r>
              <a:r>
                <a:rPr lang="he-IL" sz="1600" noProof="1">
                  <a:solidFill>
                    <a:prstClr val="black"/>
                  </a:solidFill>
                </a:rPr>
                <a:t>קומפוסט</a:t>
              </a:r>
              <a:r>
                <a:rPr lang="he-IL" sz="1600" dirty="0">
                  <a:solidFill>
                    <a:prstClr val="black"/>
                  </a:solidFill>
                </a:rPr>
                <a:t> </a:t>
              </a:r>
              <a:r>
                <a:rPr lang="he-IL" sz="1600" dirty="0"/>
                <a:t>(נדון בהם בהמשך השיעור</a:t>
              </a:r>
              <a:r>
                <a:rPr lang="he-IL" sz="1600" dirty="0" smtClean="0"/>
                <a:t>).</a:t>
              </a:r>
              <a:endParaRPr lang="he-IL" sz="1600" dirty="0"/>
            </a:p>
          </p:txBody>
        </p:sp>
        <p:sp>
          <p:nvSpPr>
            <p:cNvPr id="3" name="מלבן 2"/>
            <p:cNvSpPr/>
            <p:nvPr/>
          </p:nvSpPr>
          <p:spPr>
            <a:xfrm>
              <a:off x="215900" y="4005064"/>
              <a:ext cx="8748588" cy="2231652"/>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כותרת 12"/>
          <p:cNvSpPr>
            <a:spLocks noGrp="1"/>
          </p:cNvSpPr>
          <p:nvPr>
            <p:ph type="title" idx="4294967295"/>
          </p:nvPr>
        </p:nvSpPr>
        <p:spPr bwMode="auto">
          <a:xfrm>
            <a:off x="457200" y="-26988"/>
            <a:ext cx="8229600" cy="368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דוגמה לדשן</a:t>
            </a:r>
            <a:endParaRPr lang="he-IL" sz="1800" dirty="0" smtClean="0">
              <a:solidFill>
                <a:srgbClr val="FF6600"/>
              </a:solidFill>
            </a:endParaRPr>
          </a:p>
        </p:txBody>
      </p:sp>
      <p:grpSp>
        <p:nvGrpSpPr>
          <p:cNvPr id="132102" name="קבוצה 2"/>
          <p:cNvGrpSpPr>
            <a:grpSpLocks/>
          </p:cNvGrpSpPr>
          <p:nvPr/>
        </p:nvGrpSpPr>
        <p:grpSpPr bwMode="auto">
          <a:xfrm>
            <a:off x="719138" y="908720"/>
            <a:ext cx="8101333" cy="3528665"/>
            <a:chOff x="684213" y="2205038"/>
            <a:chExt cx="7398358" cy="2808287"/>
          </a:xfrm>
        </p:grpSpPr>
        <p:grpSp>
          <p:nvGrpSpPr>
            <p:cNvPr id="132103" name="Group 17"/>
            <p:cNvGrpSpPr>
              <a:grpSpLocks/>
            </p:cNvGrpSpPr>
            <p:nvPr/>
          </p:nvGrpSpPr>
          <p:grpSpPr bwMode="auto">
            <a:xfrm>
              <a:off x="2916238" y="2205038"/>
              <a:ext cx="2268537" cy="2808287"/>
              <a:chOff x="829" y="1480"/>
              <a:chExt cx="1429" cy="1769"/>
            </a:xfrm>
          </p:grpSpPr>
          <p:pic>
            <p:nvPicPr>
              <p:cNvPr id="13210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 y="1480"/>
                <a:ext cx="1429"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אליפסה 1"/>
              <p:cNvSpPr/>
              <p:nvPr/>
            </p:nvSpPr>
            <p:spPr>
              <a:xfrm>
                <a:off x="1701" y="1979"/>
                <a:ext cx="544" cy="3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sp>
          <p:nvSpPr>
            <p:cNvPr id="11" name="TextBox 10"/>
            <p:cNvSpPr txBox="1"/>
            <p:nvPr/>
          </p:nvSpPr>
          <p:spPr>
            <a:xfrm>
              <a:off x="5940424" y="2663498"/>
              <a:ext cx="2142147" cy="1396180"/>
            </a:xfrm>
            <a:prstGeom prst="rect">
              <a:avLst/>
            </a:prstGeom>
            <a:noFill/>
            <a:ln w="3175">
              <a:solidFill>
                <a:schemeClr val="tx1"/>
              </a:solid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solidFill>
                    <a:prstClr val="black"/>
                  </a:solidFill>
                </a:rPr>
                <a:t>תכולה מדויקת</a:t>
              </a:r>
            </a:p>
            <a:p>
              <a:pPr eaLnBrk="1" hangingPunct="1">
                <a:defRPr/>
              </a:pPr>
              <a:r>
                <a:rPr lang="he-IL" u="sng" dirty="0" smtClean="0">
                  <a:solidFill>
                    <a:prstClr val="black"/>
                  </a:solidFill>
                </a:rPr>
                <a:t>26</a:t>
              </a:r>
              <a:r>
                <a:rPr lang="he-IL" dirty="0" smtClean="0">
                  <a:solidFill>
                    <a:prstClr val="black"/>
                  </a:solidFill>
                </a:rPr>
                <a:t>% חנקן (</a:t>
              </a:r>
              <a:r>
                <a:rPr lang="en-US" b="1" dirty="0" smtClean="0">
                  <a:solidFill>
                    <a:prstClr val="black"/>
                  </a:solidFill>
                </a:rPr>
                <a:t>N</a:t>
              </a:r>
              <a:r>
                <a:rPr lang="he-IL" dirty="0" smtClean="0">
                  <a:solidFill>
                    <a:prstClr val="black"/>
                  </a:solidFill>
                </a:rPr>
                <a:t>)</a:t>
              </a:r>
            </a:p>
            <a:p>
              <a:pPr eaLnBrk="1" hangingPunct="1">
                <a:defRPr/>
              </a:pPr>
              <a:r>
                <a:rPr lang="he-IL" dirty="0" smtClean="0">
                  <a:solidFill>
                    <a:prstClr val="black"/>
                  </a:solidFill>
                </a:rPr>
                <a:t>2% זרחן (</a:t>
              </a:r>
              <a:r>
                <a:rPr lang="en-US" b="1" dirty="0" smtClean="0">
                  <a:solidFill>
                    <a:prstClr val="black"/>
                  </a:solidFill>
                </a:rPr>
                <a:t>P</a:t>
              </a:r>
              <a:r>
                <a:rPr lang="en-US" baseline="-25000" dirty="0" smtClean="0">
                  <a:solidFill>
                    <a:prstClr val="black"/>
                  </a:solidFill>
                </a:rPr>
                <a:t>2</a:t>
              </a:r>
              <a:r>
                <a:rPr lang="en-US" dirty="0" smtClean="0">
                  <a:solidFill>
                    <a:prstClr val="black"/>
                  </a:solidFill>
                </a:rPr>
                <a:t>O</a:t>
              </a:r>
              <a:r>
                <a:rPr lang="en-US" baseline="-25000" dirty="0" smtClean="0">
                  <a:solidFill>
                    <a:prstClr val="black"/>
                  </a:solidFill>
                </a:rPr>
                <a:t>5</a:t>
              </a:r>
              <a:r>
                <a:rPr lang="he-IL" dirty="0" smtClean="0">
                  <a:solidFill>
                    <a:prstClr val="black"/>
                  </a:solidFill>
                </a:rPr>
                <a:t>)</a:t>
              </a:r>
              <a:endParaRPr lang="he-IL" baseline="-25000" dirty="0" smtClean="0">
                <a:solidFill>
                  <a:prstClr val="black"/>
                </a:solidFill>
              </a:endParaRPr>
            </a:p>
            <a:p>
              <a:pPr eaLnBrk="1" hangingPunct="1">
                <a:defRPr/>
              </a:pPr>
              <a:r>
                <a:rPr lang="he-IL" dirty="0" smtClean="0">
                  <a:solidFill>
                    <a:prstClr val="black"/>
                  </a:solidFill>
                </a:rPr>
                <a:t>13% אשלגן (</a:t>
              </a:r>
              <a:r>
                <a:rPr lang="en-US" b="1" dirty="0" smtClean="0">
                  <a:solidFill>
                    <a:prstClr val="black"/>
                  </a:solidFill>
                </a:rPr>
                <a:t>K</a:t>
              </a:r>
              <a:r>
                <a:rPr lang="en-US" dirty="0" smtClean="0">
                  <a:solidFill>
                    <a:prstClr val="black"/>
                  </a:solidFill>
                </a:rPr>
                <a:t>2O</a:t>
              </a:r>
              <a:r>
                <a:rPr lang="he-IL" dirty="0" smtClean="0">
                  <a:solidFill>
                    <a:prstClr val="black"/>
                  </a:solidFill>
                </a:rPr>
                <a:t>)</a:t>
              </a:r>
            </a:p>
            <a:p>
              <a:pPr eaLnBrk="1" hangingPunct="1">
                <a:defRPr/>
              </a:pPr>
              <a:r>
                <a:rPr lang="he-IL" dirty="0" smtClean="0">
                  <a:solidFill>
                    <a:prstClr val="black"/>
                  </a:solidFill>
                </a:rPr>
                <a:t>2% ברזל (</a:t>
              </a:r>
              <a:r>
                <a:rPr lang="en-US" b="1" dirty="0" smtClean="0">
                  <a:solidFill>
                    <a:prstClr val="black"/>
                  </a:solidFill>
                </a:rPr>
                <a:t>Fe</a:t>
              </a:r>
              <a:r>
                <a:rPr lang="he-IL" dirty="0" smtClean="0">
                  <a:solidFill>
                    <a:prstClr val="black"/>
                  </a:solidFill>
                </a:rPr>
                <a:t>)</a:t>
              </a:r>
            </a:p>
            <a:p>
              <a:pPr eaLnBrk="1" hangingPunct="1">
                <a:defRPr/>
              </a:pPr>
              <a:r>
                <a:rPr lang="he-IL" dirty="0" smtClean="0">
                  <a:solidFill>
                    <a:prstClr val="black"/>
                  </a:solidFill>
                </a:rPr>
                <a:t>7% גפרית (</a:t>
              </a:r>
              <a:r>
                <a:rPr lang="en-US" b="1" dirty="0" smtClean="0">
                  <a:solidFill>
                    <a:prstClr val="black"/>
                  </a:solidFill>
                </a:rPr>
                <a:t>S</a:t>
              </a:r>
              <a:r>
                <a:rPr lang="he-IL" dirty="0" smtClean="0">
                  <a:solidFill>
                    <a:prstClr val="black"/>
                  </a:solidFill>
                </a:rPr>
                <a:t>)</a:t>
              </a:r>
            </a:p>
          </p:txBody>
        </p:sp>
        <p:pic>
          <p:nvPicPr>
            <p:cNvPr id="1321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3284538"/>
              <a:ext cx="17383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6" name="Line 19"/>
            <p:cNvSpPr>
              <a:spLocks noChangeShapeType="1"/>
            </p:cNvSpPr>
            <p:nvPr/>
          </p:nvSpPr>
          <p:spPr bwMode="auto">
            <a:xfrm>
              <a:off x="5148263" y="3357563"/>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132107" name="Text Box 20"/>
            <p:cNvSpPr txBox="1">
              <a:spLocks noChangeArrowheads="1"/>
            </p:cNvSpPr>
            <p:nvPr/>
          </p:nvSpPr>
          <p:spPr bwMode="auto">
            <a:xfrm>
              <a:off x="684213" y="2924175"/>
              <a:ext cx="1655762" cy="2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b="1" dirty="0">
                  <a:solidFill>
                    <a:srgbClr val="000000"/>
                  </a:solidFill>
                </a:rPr>
                <a:t>גרגרי דשן</a:t>
              </a:r>
              <a:endParaRPr lang="en-US" b="1" dirty="0">
                <a:solidFill>
                  <a:srgbClr val="000000"/>
                </a:solidFill>
              </a:endParaRPr>
            </a:p>
          </p:txBody>
        </p:sp>
      </p:gr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8</a:t>
            </a:fld>
            <a:endParaRPr lang="he-IL" altLang="he-IL" sz="1100" kern="0" dirty="0">
              <a:solidFill>
                <a:srgbClr val="BFBFBF"/>
              </a:solidFill>
            </a:endParaRPr>
          </a:p>
        </p:txBody>
      </p:sp>
    </p:spTree>
    <p:extLst>
      <p:ext uri="{BB962C8B-B14F-4D97-AF65-F5344CB8AC3E}">
        <p14:creationId xmlns:p14="http://schemas.microsoft.com/office/powerpoint/2010/main" val="103062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932C98-90A6-472E-B1EB-6DA94141DA5E}"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 מדוע יש צורך בדישון בשדות חקלאיים?</a:t>
            </a:r>
            <a:endParaRPr lang="he-IL" sz="1800" dirty="0" smtClean="0"/>
          </a:p>
        </p:txBody>
      </p:sp>
      <p:sp>
        <p:nvSpPr>
          <p:cNvPr id="7" name="TextBox 6"/>
          <p:cNvSpPr txBox="1"/>
          <p:nvPr/>
        </p:nvSpPr>
        <p:spPr>
          <a:xfrm>
            <a:off x="260350" y="54868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6:</a:t>
            </a:r>
          </a:p>
          <a:p>
            <a:pPr algn="just">
              <a:defRPr/>
            </a:pPr>
            <a:r>
              <a:rPr lang="he-IL" dirty="0">
                <a:solidFill>
                  <a:schemeClr val="tx2"/>
                </a:solidFill>
              </a:rPr>
              <a:t>מדוע בטבע צמחים גדלים ומשגשגים בלא צורך בדישון ואילו בשדות חקלאיים יש צורך בו?</a:t>
            </a:r>
          </a:p>
        </p:txBody>
      </p:sp>
      <p:sp>
        <p:nvSpPr>
          <p:cNvPr id="8" name="TextBox 7"/>
          <p:cNvSpPr txBox="1"/>
          <p:nvPr/>
        </p:nvSpPr>
        <p:spPr>
          <a:xfrm>
            <a:off x="230188" y="1577975"/>
            <a:ext cx="8469312"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bg1">
                    <a:lumMod val="65000"/>
                  </a:schemeClr>
                </a:solidFill>
              </a:rPr>
              <a:t>רמז:</a:t>
            </a:r>
          </a:p>
          <a:p>
            <a:pPr algn="just">
              <a:defRPr/>
            </a:pPr>
            <a:r>
              <a:rPr lang="he-IL" sz="1600" dirty="0">
                <a:solidFill>
                  <a:schemeClr val="bg1">
                    <a:lumMod val="65000"/>
                  </a:schemeClr>
                </a:solidFill>
              </a:rPr>
              <a:t>בשדה חקלאי האדם קוצר את היבול ומוציאו מהשדה. איזה שלב חשוב במחזור החומרים נמנע עקב כך? </a:t>
            </a:r>
          </a:p>
        </p:txBody>
      </p:sp>
      <p:sp>
        <p:nvSpPr>
          <p:cNvPr id="56327" name="מלבן 1"/>
          <p:cNvSpPr>
            <a:spLocks noChangeArrowheads="1"/>
          </p:cNvSpPr>
          <p:nvPr/>
        </p:nvSpPr>
        <p:spPr bwMode="auto">
          <a:xfrm>
            <a:off x="392113" y="5894388"/>
            <a:ext cx="1323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t>ד"ר נורית קינן ©</a:t>
            </a:r>
            <a:endParaRPr lang="en-US" altLang="he-IL" sz="1400" dirty="0"/>
          </a:p>
        </p:txBody>
      </p:sp>
      <p:sp>
        <p:nvSpPr>
          <p:cNvPr id="56328" name="מלבן 1"/>
          <p:cNvSpPr>
            <a:spLocks noChangeArrowheads="1"/>
          </p:cNvSpPr>
          <p:nvPr/>
        </p:nvSpPr>
        <p:spPr bwMode="auto">
          <a:xfrm>
            <a:off x="7423150" y="5894388"/>
            <a:ext cx="1323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t>ד"ר נורית קינן ©</a:t>
            </a:r>
            <a:endParaRPr lang="en-US" altLang="he-IL" sz="1400" dirty="0"/>
          </a:p>
        </p:txBody>
      </p:sp>
      <p:sp>
        <p:nvSpPr>
          <p:cNvPr id="54281" name="TextBox 11"/>
          <p:cNvSpPr txBox="1">
            <a:spLocks noChangeArrowheads="1"/>
          </p:cNvSpPr>
          <p:nvPr/>
        </p:nvSpPr>
        <p:spPr bwMode="auto">
          <a:xfrm>
            <a:off x="1116013" y="2500313"/>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dirty="0">
                <a:solidFill>
                  <a:schemeClr val="tx2"/>
                </a:solidFill>
                <a:latin typeface="Arial" charset="0"/>
                <a:cs typeface="Arial" charset="0"/>
              </a:rPr>
              <a:t>שדה חקלאי</a:t>
            </a:r>
          </a:p>
        </p:txBody>
      </p:sp>
      <p:sp>
        <p:nvSpPr>
          <p:cNvPr id="54282" name="TextBox 12"/>
          <p:cNvSpPr txBox="1">
            <a:spLocks noChangeArrowheads="1"/>
          </p:cNvSpPr>
          <p:nvPr/>
        </p:nvSpPr>
        <p:spPr bwMode="auto">
          <a:xfrm>
            <a:off x="5541963" y="2535238"/>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dirty="0">
                <a:solidFill>
                  <a:schemeClr val="tx2"/>
                </a:solidFill>
                <a:latin typeface="Arial" charset="0"/>
                <a:cs typeface="Arial" charset="0"/>
              </a:rPr>
              <a:t>שדה בר</a:t>
            </a:r>
          </a:p>
        </p:txBody>
      </p:sp>
      <p:pic>
        <p:nvPicPr>
          <p:cNvPr id="56331"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13" y="2874963"/>
            <a:ext cx="85010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10665</TotalTime>
  <Words>4473</Words>
  <Application>Microsoft Office PowerPoint</Application>
  <PresentationFormat>‫הצגה על המסך (4:3)</PresentationFormat>
  <Paragraphs>601</Paragraphs>
  <Slides>44</Slides>
  <Notes>3</Notes>
  <HiddenSlides>0</HiddenSlides>
  <MMClips>0</MMClips>
  <ScaleCrop>false</ScaleCrop>
  <HeadingPairs>
    <vt:vector size="8" baseType="variant">
      <vt:variant>
        <vt:lpstr>גופנים בשימוש</vt:lpstr>
      </vt:variant>
      <vt:variant>
        <vt:i4>6</vt:i4>
      </vt:variant>
      <vt:variant>
        <vt:lpstr>ערכת נושא</vt:lpstr>
      </vt:variant>
      <vt:variant>
        <vt:i4>13</vt:i4>
      </vt:variant>
      <vt:variant>
        <vt:lpstr>שרתי OLE מוטבעים</vt:lpstr>
      </vt:variant>
      <vt:variant>
        <vt:i4>2</vt:i4>
      </vt:variant>
      <vt:variant>
        <vt:lpstr>כותרות שקופיות</vt:lpstr>
      </vt:variant>
      <vt:variant>
        <vt:i4>44</vt:i4>
      </vt:variant>
    </vt:vector>
  </HeadingPairs>
  <TitlesOfParts>
    <vt:vector size="65" baseType="lpstr">
      <vt:lpstr>Arial</vt:lpstr>
      <vt:lpstr>Calibri</vt:lpstr>
      <vt:lpstr>Times New Roman</vt:lpstr>
      <vt:lpstr>Times New Roman (Hebrew)</vt:lpstr>
      <vt:lpstr>Verdana</vt:lpstr>
      <vt:lpstr>Wingdings</vt:lpstr>
      <vt:lpstr>1_Office Theme</vt:lpstr>
      <vt:lpstr>2_Office Theme</vt:lpstr>
      <vt:lpstr>3_Office Theme</vt:lpstr>
      <vt:lpstr>4_Office Theme</vt:lpstr>
      <vt:lpstr>5_Office Theme</vt:lpstr>
      <vt:lpstr>6_Office Theme</vt:lpstr>
      <vt:lpstr>14_Office Theme</vt:lpstr>
      <vt:lpstr>7_Office Theme</vt:lpstr>
      <vt:lpstr>19_Office Theme</vt:lpstr>
      <vt:lpstr>8_Office Theme</vt:lpstr>
      <vt:lpstr>9_Office Theme</vt:lpstr>
      <vt:lpstr>10_Office Theme</vt:lpstr>
      <vt:lpstr>11_Office Theme</vt:lpstr>
      <vt:lpstr>תרשים</vt:lpstr>
      <vt:lpstr>Microsoft Excel Chart</vt:lpstr>
      <vt:lpstr>מצגת של PowerPoint‏</vt:lpstr>
      <vt:lpstr>האדם מתערב בתהליכי הרבייה במשק החקלאי לתועלתו</vt:lpstr>
      <vt:lpstr>נדרשת עלייה בכמות המזון עקב הגידול העצום באוכלוסיית האדם</vt:lpstr>
      <vt:lpstr>החקלאות: סוג של מעורבות האדם בטבע</vt:lpstr>
      <vt:lpstr>החקלאות: סוג של מעורבות האדם בטבע</vt:lpstr>
      <vt:lpstr>החקלאות: סוג של מעורבות האדם בטבע</vt:lpstr>
      <vt:lpstr>דישון: מעורבות האדם במִחזור החומרים בטבע</vt:lpstr>
      <vt:lpstr>דוגמה לדשן</vt:lpstr>
      <vt:lpstr>שאלה 6: מדוע יש צורך בדישון בשדות חקלאיים?</vt:lpstr>
      <vt:lpstr>תשובה</vt:lpstr>
      <vt:lpstr>שאלה 7: הנזקים האקולוגיים הנגרמים עקב הגעת עודפי דשנים לאגמים</vt:lpstr>
      <vt:lpstr>תשובה</vt:lpstr>
      <vt:lpstr>שאלה 8</vt:lpstr>
      <vt:lpstr>תשובה</vt:lpstr>
      <vt:lpstr>דרכים להקטנת נזקי הדישון</vt:lpstr>
      <vt:lpstr>שאלה 9</vt:lpstr>
      <vt:lpstr>תשובה</vt:lpstr>
      <vt:lpstr>הדברה כימית והדברה ביולוגית</vt:lpstr>
      <vt:lpstr>שאלה 12</vt:lpstr>
      <vt:lpstr>תשובה</vt:lpstr>
      <vt:lpstr>שאלה 13: נזקי ההדברה הכימית</vt:lpstr>
      <vt:lpstr>תשובה</vt:lpstr>
      <vt:lpstr>סיפור הממחיש את השפעת ההדברה הכימית על המערכת האקולוגית</vt:lpstr>
      <vt:lpstr>שאלה 14</vt:lpstr>
      <vt:lpstr>שאלה</vt:lpstr>
      <vt:lpstr>הדברה ביולוגית</vt:lpstr>
      <vt:lpstr>שימוש בתנשמות להדברת נברנים</vt:lpstr>
      <vt:lpstr>שאלה 15: הדברה ביולוגית</vt:lpstr>
      <vt:lpstr>תשובה</vt:lpstr>
      <vt:lpstr>שאלה 16</vt:lpstr>
      <vt:lpstr>תשובה</vt:lpstr>
      <vt:lpstr>שאלה 17</vt:lpstr>
      <vt:lpstr>תשובה</vt:lpstr>
      <vt:lpstr>שאלה 21</vt:lpstr>
      <vt:lpstr>תשובה</vt:lpstr>
      <vt:lpstr>שימוש במים להשקיה</vt:lpstr>
      <vt:lpstr>שימוש במים להשקיה</vt:lpstr>
      <vt:lpstr>שימוש בתאורה מלאכותית להשפעה על תהליכים ביולוגיים</vt:lpstr>
      <vt:lpstr>שאלה</vt:lpstr>
      <vt:lpstr>תשובה</vt:lpstr>
      <vt:lpstr>חקלאות בת-קיימה</vt:lpstr>
      <vt:lpstr>סיכום: החקלאות – סוג של מעורבות האדם בטבע</vt:lpstr>
      <vt:lpstr>המשך סיכום</vt:lpstr>
      <vt:lpstr>מונחים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profile</cp:lastModifiedBy>
  <cp:revision>711</cp:revision>
  <dcterms:created xsi:type="dcterms:W3CDTF">2010-09-05T07:07:37Z</dcterms:created>
  <dcterms:modified xsi:type="dcterms:W3CDTF">2016-10-09T09:56:00Z</dcterms:modified>
</cp:coreProperties>
</file>